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3"/>
  </p:notesMasterIdLst>
  <p:sldIdLst>
    <p:sldId id="256" r:id="rId2"/>
    <p:sldId id="257" r:id="rId3"/>
    <p:sldId id="258" r:id="rId4"/>
    <p:sldId id="266" r:id="rId5"/>
    <p:sldId id="268" r:id="rId6"/>
    <p:sldId id="259" r:id="rId7"/>
    <p:sldId id="262" r:id="rId8"/>
    <p:sldId id="260" r:id="rId9"/>
    <p:sldId id="261" r:id="rId10"/>
    <p:sldId id="294" r:id="rId11"/>
    <p:sldId id="295" r:id="rId12"/>
    <p:sldId id="296" r:id="rId13"/>
    <p:sldId id="263" r:id="rId14"/>
    <p:sldId id="264" r:id="rId15"/>
    <p:sldId id="265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67" r:id="rId42"/>
  </p:sldIdLst>
  <p:sldSz cx="9144000" cy="6858000" type="screen4x3"/>
  <p:notesSz cx="7099300" cy="102346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7AEFF2"/>
    <a:srgbClr val="42679B"/>
    <a:srgbClr val="9999FF"/>
    <a:srgbClr val="66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39" autoAdjust="0"/>
    <p:restoredTop sz="94712" autoAdjust="0"/>
  </p:normalViewPr>
  <p:slideViewPr>
    <p:cSldViewPr>
      <p:cViewPr varScale="1">
        <p:scale>
          <a:sx n="62" d="100"/>
          <a:sy n="62" d="100"/>
        </p:scale>
        <p:origin x="-1286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0.xml"/><Relationship Id="rId13" Type="http://schemas.openxmlformats.org/officeDocument/2006/relationships/slide" Target="slides/slide27.xml"/><Relationship Id="rId18" Type="http://schemas.openxmlformats.org/officeDocument/2006/relationships/slide" Target="slides/slide34.xml"/><Relationship Id="rId3" Type="http://schemas.openxmlformats.org/officeDocument/2006/relationships/slide" Target="slides/slide9.xml"/><Relationship Id="rId7" Type="http://schemas.openxmlformats.org/officeDocument/2006/relationships/slide" Target="slides/slide19.xml"/><Relationship Id="rId12" Type="http://schemas.openxmlformats.org/officeDocument/2006/relationships/slide" Target="slides/slide24.xml"/><Relationship Id="rId17" Type="http://schemas.openxmlformats.org/officeDocument/2006/relationships/slide" Target="slides/slide33.xml"/><Relationship Id="rId2" Type="http://schemas.openxmlformats.org/officeDocument/2006/relationships/slide" Target="slides/slide8.xml"/><Relationship Id="rId16" Type="http://schemas.openxmlformats.org/officeDocument/2006/relationships/slide" Target="slides/slide30.xml"/><Relationship Id="rId1" Type="http://schemas.openxmlformats.org/officeDocument/2006/relationships/slide" Target="slides/slide6.xml"/><Relationship Id="rId6" Type="http://schemas.openxmlformats.org/officeDocument/2006/relationships/slide" Target="slides/slide18.xml"/><Relationship Id="rId11" Type="http://schemas.openxmlformats.org/officeDocument/2006/relationships/slide" Target="slides/slide23.xml"/><Relationship Id="rId5" Type="http://schemas.openxmlformats.org/officeDocument/2006/relationships/slide" Target="slides/slide17.xml"/><Relationship Id="rId15" Type="http://schemas.openxmlformats.org/officeDocument/2006/relationships/slide" Target="slides/slide29.xml"/><Relationship Id="rId10" Type="http://schemas.openxmlformats.org/officeDocument/2006/relationships/slide" Target="slides/slide22.xml"/><Relationship Id="rId4" Type="http://schemas.openxmlformats.org/officeDocument/2006/relationships/slide" Target="slides/slide15.xml"/><Relationship Id="rId9" Type="http://schemas.openxmlformats.org/officeDocument/2006/relationships/slide" Target="slides/slide21.xml"/><Relationship Id="rId14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9A41E58D-7A60-4991-B864-CBCE918EF5EB}" type="datetimeFigureOut">
              <a:rPr lang="fr-FR" smtClean="0"/>
              <a:pPr/>
              <a:t>28/02/2011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6E5F6BBE-01FE-4CBD-A1CE-02933062221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8D5B86-BE46-49B3-966F-3F6042F9AAED}" type="slidenum">
              <a:rPr lang="fr-FR"/>
              <a:pPr/>
              <a:t>3</a:t>
            </a:fld>
            <a:endParaRPr lang="fr-FR"/>
          </a:p>
        </p:txBody>
      </p:sp>
      <p:sp>
        <p:nvSpPr>
          <p:cNvPr id="215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B3985B-9D7C-4053-8487-13C3FB660C1C}" type="slidenum">
              <a:rPr lang="fr-FR"/>
              <a:pPr/>
              <a:t>17</a:t>
            </a:fld>
            <a:endParaRPr lang="fr-FR"/>
          </a:p>
        </p:txBody>
      </p:sp>
      <p:sp>
        <p:nvSpPr>
          <p:cNvPr id="206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30041C-2238-49BE-82FF-C1CBE574F168}" type="slidenum">
              <a:rPr lang="fr-FR"/>
              <a:pPr/>
              <a:t>18</a:t>
            </a:fld>
            <a:endParaRPr lang="fr-FR"/>
          </a:p>
        </p:txBody>
      </p:sp>
      <p:sp>
        <p:nvSpPr>
          <p:cNvPr id="20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6D6CBF-9558-41E6-B83F-B43FEFD9446E}" type="slidenum">
              <a:rPr lang="fr-FR"/>
              <a:pPr/>
              <a:t>19</a:t>
            </a:fld>
            <a:endParaRPr lang="fr-FR"/>
          </a:p>
        </p:txBody>
      </p:sp>
      <p:sp>
        <p:nvSpPr>
          <p:cNvPr id="208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FF49F5-E648-473A-8688-1178DF6C4BB2}" type="slidenum">
              <a:rPr lang="fr-FR"/>
              <a:pPr/>
              <a:t>20</a:t>
            </a:fld>
            <a:endParaRPr lang="fr-FR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5FF8CA-525D-40F3-82CF-855174256A3B}" type="slidenum">
              <a:rPr lang="fr-FR"/>
              <a:pPr/>
              <a:t>21</a:t>
            </a:fld>
            <a:endParaRPr lang="fr-FR"/>
          </a:p>
        </p:txBody>
      </p:sp>
      <p:sp>
        <p:nvSpPr>
          <p:cNvPr id="210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960DDD-1492-4802-805B-184E9DFAF895}" type="slidenum">
              <a:rPr lang="fr-FR"/>
              <a:pPr/>
              <a:t>22</a:t>
            </a:fld>
            <a:endParaRPr lang="fr-FR"/>
          </a:p>
        </p:txBody>
      </p:sp>
      <p:sp>
        <p:nvSpPr>
          <p:cNvPr id="21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7081E2-E606-4D20-B776-056CBF5B0919}" type="slidenum">
              <a:rPr lang="fr-FR"/>
              <a:pPr/>
              <a:t>23</a:t>
            </a:fld>
            <a:endParaRPr lang="fr-FR"/>
          </a:p>
        </p:txBody>
      </p:sp>
      <p:sp>
        <p:nvSpPr>
          <p:cNvPr id="21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91B3C8-BBFF-4BE5-8D3C-B580DF847495}" type="slidenum">
              <a:rPr lang="fr-FR"/>
              <a:pPr/>
              <a:t>24</a:t>
            </a:fld>
            <a:endParaRPr lang="fr-FR"/>
          </a:p>
        </p:txBody>
      </p:sp>
      <p:sp>
        <p:nvSpPr>
          <p:cNvPr id="267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8C424E-96E5-4436-BC85-2A2C2D24E7AA}" type="slidenum">
              <a:rPr lang="fr-FR"/>
              <a:pPr/>
              <a:t>26</a:t>
            </a:fld>
            <a:endParaRPr lang="fr-FR"/>
          </a:p>
        </p:txBody>
      </p:sp>
      <p:sp>
        <p:nvSpPr>
          <p:cNvPr id="268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878BCD-5855-4B3C-844C-F34C76E1815E}" type="slidenum">
              <a:rPr lang="fr-FR"/>
              <a:pPr/>
              <a:t>27</a:t>
            </a:fld>
            <a:endParaRPr lang="fr-FR"/>
          </a:p>
        </p:txBody>
      </p:sp>
      <p:sp>
        <p:nvSpPr>
          <p:cNvPr id="269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C53BA3-CB9A-4488-BA81-D094B94F7491}" type="slidenum">
              <a:rPr lang="fr-FR"/>
              <a:pPr/>
              <a:t>6</a:t>
            </a:fld>
            <a:endParaRPr lang="fr-FR"/>
          </a:p>
        </p:txBody>
      </p:sp>
      <p:sp>
        <p:nvSpPr>
          <p:cNvPr id="21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C722D9-DFC7-484F-BA04-67394E714178}" type="slidenum">
              <a:rPr lang="fr-FR"/>
              <a:pPr/>
              <a:t>28</a:t>
            </a:fld>
            <a:endParaRPr lang="fr-FR"/>
          </a:p>
        </p:txBody>
      </p:sp>
      <p:sp>
        <p:nvSpPr>
          <p:cNvPr id="27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1F9E77-0CE2-450F-8862-7B37E6B9F05C}" type="slidenum">
              <a:rPr lang="fr-FR"/>
              <a:pPr/>
              <a:t>29</a:t>
            </a:fld>
            <a:endParaRPr lang="fr-FR"/>
          </a:p>
        </p:txBody>
      </p:sp>
      <p:sp>
        <p:nvSpPr>
          <p:cNvPr id="271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ABADBB-B0F7-4ED2-9E67-0E7772D67071}" type="slidenum">
              <a:rPr lang="fr-FR"/>
              <a:pPr/>
              <a:t>30</a:t>
            </a:fld>
            <a:endParaRPr lang="fr-FR"/>
          </a:p>
        </p:txBody>
      </p:sp>
      <p:sp>
        <p:nvSpPr>
          <p:cNvPr id="27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7A6561-8CE5-47C8-8AAD-FA4C49FA8A15}" type="slidenum">
              <a:rPr lang="fr-FR"/>
              <a:pPr/>
              <a:t>31</a:t>
            </a:fld>
            <a:endParaRPr lang="fr-FR"/>
          </a:p>
        </p:txBody>
      </p:sp>
      <p:sp>
        <p:nvSpPr>
          <p:cNvPr id="27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7258F4-002A-43D5-A3CA-B846646985E0}" type="slidenum">
              <a:rPr lang="fr-FR"/>
              <a:pPr/>
              <a:t>32</a:t>
            </a:fld>
            <a:endParaRPr lang="fr-FR"/>
          </a:p>
        </p:txBody>
      </p:sp>
      <p:sp>
        <p:nvSpPr>
          <p:cNvPr id="27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22BD98-2C63-40BA-9DD2-477C60E8266A}" type="slidenum">
              <a:rPr lang="fr-FR"/>
              <a:pPr/>
              <a:t>33</a:t>
            </a:fld>
            <a:endParaRPr lang="fr-FR"/>
          </a:p>
        </p:txBody>
      </p:sp>
      <p:sp>
        <p:nvSpPr>
          <p:cNvPr id="275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ECD6E1-8FD2-46A8-895B-51815E589109}" type="slidenum">
              <a:rPr lang="fr-FR"/>
              <a:pPr/>
              <a:t>34</a:t>
            </a:fld>
            <a:endParaRPr lang="fr-FR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AA9700-B362-47C3-9D84-62B3C9DD255D}" type="slidenum">
              <a:rPr lang="fr-FR"/>
              <a:pPr/>
              <a:t>35</a:t>
            </a:fld>
            <a:endParaRPr lang="fr-FR"/>
          </a:p>
        </p:txBody>
      </p:sp>
      <p:sp>
        <p:nvSpPr>
          <p:cNvPr id="277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E03172-8E0D-4804-8193-261F9DA32721}" type="slidenum">
              <a:rPr lang="fr-FR"/>
              <a:pPr/>
              <a:t>7</a:t>
            </a:fld>
            <a:endParaRPr lang="fr-FR"/>
          </a:p>
        </p:txBody>
      </p:sp>
      <p:sp>
        <p:nvSpPr>
          <p:cNvPr id="219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CB34FA-B2DA-4A11-BBBE-C2EAF15BEEEC}" type="slidenum">
              <a:rPr lang="fr-FR"/>
              <a:pPr/>
              <a:t>8</a:t>
            </a:fld>
            <a:endParaRPr lang="fr-FR"/>
          </a:p>
        </p:txBody>
      </p:sp>
      <p:sp>
        <p:nvSpPr>
          <p:cNvPr id="217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F97C49-10BE-4271-8D03-A590A780248C}" type="slidenum">
              <a:rPr lang="fr-FR"/>
              <a:pPr/>
              <a:t>9</a:t>
            </a:fld>
            <a:endParaRPr lang="fr-FR"/>
          </a:p>
        </p:txBody>
      </p:sp>
      <p:sp>
        <p:nvSpPr>
          <p:cNvPr id="218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51216A-003A-48C8-B1D0-2A653B8F3AF3}" type="slidenum">
              <a:rPr lang="fr-FR"/>
              <a:pPr/>
              <a:t>13</a:t>
            </a:fld>
            <a:endParaRPr lang="fr-FR"/>
          </a:p>
        </p:txBody>
      </p:sp>
      <p:sp>
        <p:nvSpPr>
          <p:cNvPr id="287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BA37B7-B080-4B75-9777-46F21DAA2920}" type="slidenum">
              <a:rPr lang="fr-FR"/>
              <a:pPr/>
              <a:t>14</a:t>
            </a:fld>
            <a:endParaRPr lang="fr-FR"/>
          </a:p>
        </p:txBody>
      </p:sp>
      <p:sp>
        <p:nvSpPr>
          <p:cNvPr id="289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3C14FC-614E-4372-80E3-5F92D8707D58}" type="slidenum">
              <a:rPr lang="fr-FR"/>
              <a:pPr/>
              <a:t>15</a:t>
            </a:fld>
            <a:endParaRPr lang="fr-FR"/>
          </a:p>
        </p:txBody>
      </p:sp>
      <p:sp>
        <p:nvSpPr>
          <p:cNvPr id="22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7FEE69-497D-4ED7-BC51-2F132EE265A9}" type="slidenum">
              <a:rPr lang="fr-FR"/>
              <a:pPr/>
              <a:t>16</a:t>
            </a:fld>
            <a:endParaRPr lang="fr-FR"/>
          </a:p>
        </p:txBody>
      </p:sp>
      <p:sp>
        <p:nvSpPr>
          <p:cNvPr id="20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2" name="Sous-titr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42D281-D9F5-4187-9377-29A3CC76342D}" type="datetime2">
              <a:rPr lang="fr-FR" smtClean="0"/>
              <a:pPr/>
              <a:t>lundi 28 février 2011</a:t>
            </a:fld>
            <a:endParaRPr lang="en-US"/>
          </a:p>
        </p:txBody>
      </p:sp>
      <p:sp>
        <p:nvSpPr>
          <p:cNvPr id="20" name="Espace réservé du pied de pa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 </a:t>
            </a:r>
            <a:endParaRPr kumimoji="0" lang="en-US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5FA40-1C1E-4C15-97A5-73D975669C4A}" type="datetime2">
              <a:rPr lang="fr-FR" smtClean="0"/>
              <a:pPr/>
              <a:t>lundi 28 février 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 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09472A-C2F2-42AD-8D71-318E59BAD6B4}" type="datetime2">
              <a:rPr lang="fr-FR" smtClean="0"/>
              <a:pPr/>
              <a:t>lundi 28 février 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 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>
  <p:cSld name="Titre. Diagramm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7338" y="0"/>
            <a:ext cx="8637587" cy="11906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graphique 2"/>
          <p:cNvSpPr>
            <a:spLocks noGrp="1"/>
          </p:cNvSpPr>
          <p:nvPr>
            <p:ph type="chart" sz="half" idx="1"/>
          </p:nvPr>
        </p:nvSpPr>
        <p:spPr>
          <a:xfrm>
            <a:off x="331788" y="1731963"/>
            <a:ext cx="4027487" cy="4114800"/>
          </a:xfrm>
        </p:spPr>
        <p:txBody>
          <a:bodyPr/>
          <a:lstStyle/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11675" y="1731963"/>
            <a:ext cx="4029075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62484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ISIMA 3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228600" y="61912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AF892CF-5CA8-4D34-86B9-4C80BC7FBA77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7338" y="0"/>
            <a:ext cx="8637587" cy="11906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331788" y="1731963"/>
            <a:ext cx="8208962" cy="4114800"/>
          </a:xfrm>
        </p:spPr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62484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ISIMA 3 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>
          <a:xfrm>
            <a:off x="228600" y="61912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D6555CC-585B-4663-AD41-9241E5330AEA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FA7216-8E8E-43F4-B858-7AA17BB2DA29}" type="datetime2">
              <a:rPr lang="fr-FR" smtClean="0"/>
              <a:pPr/>
              <a:t>lundi 28 février 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 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7CDEF5-C3D4-458A-AE57-43D58E8B440D}" type="datetime2">
              <a:rPr lang="fr-FR" smtClean="0"/>
              <a:pPr/>
              <a:t>lundi 28 février 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 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12F8C3-6A08-4B21-9CEF-444A4252E9C7}" type="datetime2">
              <a:rPr lang="fr-FR" smtClean="0"/>
              <a:pPr/>
              <a:t>lundi 28 février 2011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 </a:t>
            </a:r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2A6182-2551-4D73-87D9-DD6844FC5668}" type="datetime2">
              <a:rPr lang="fr-FR" smtClean="0"/>
              <a:pPr/>
              <a:t>lundi 28 février 2011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 </a:t>
            </a:r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B1378C-B555-44C5-BCBF-7545B4905407}" type="datetime2">
              <a:rPr lang="fr-FR" smtClean="0"/>
              <a:pPr/>
              <a:t>lundi 28 février 2011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 </a:t>
            </a:r>
            <a:endParaRPr kumimoji="0"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617937-6BC3-4320-8CF7-8AB7A1280289}" type="datetime2">
              <a:rPr lang="fr-FR" smtClean="0"/>
              <a:pPr/>
              <a:t>lundi 28 février 2011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 </a:t>
            </a:r>
            <a:endParaRPr kumimoji="0"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7F6FB5-3DDC-45F7-889F-9AE54C512662}" type="datetime2">
              <a:rPr lang="fr-FR" smtClean="0"/>
              <a:pPr/>
              <a:t>lundi 28 février 2011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 </a:t>
            </a:r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082B5C-EDE2-4955-A986-E45172AFA458}" type="datetime2">
              <a:rPr lang="fr-FR" smtClean="0"/>
              <a:pPr/>
              <a:t>lundi 28 février 2011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 </a:t>
            </a:r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9" name="Organigramme : Processu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Organigramme : Processu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cteurs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Bouée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Espace réservé du titre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B16B3688-D1A4-47EF-A299-F259D2CEA179}" type="datetime2">
              <a:rPr lang="fr-FR" smtClean="0"/>
              <a:pPr algn="r" eaLnBrk="1" latinLnBrk="0" hangingPunct="1"/>
              <a:t>lundi 28 février 2011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t>ISIMA 3 </a:t>
            </a:r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‹N°›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pic>
        <p:nvPicPr>
          <p:cNvPr id="13" name="Picture 11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324600"/>
            <a:ext cx="8732838" cy="323850"/>
          </a:xfrm>
          <a:prstGeom prst="rect">
            <a:avLst/>
          </a:prstGeom>
          <a:noFill/>
        </p:spPr>
      </p:pic>
      <p:pic>
        <p:nvPicPr>
          <p:cNvPr id="14" name="Picture 9"/>
          <p:cNvPicPr>
            <a:picLocks noChangeAspect="1" noChangeArrowheads="1"/>
          </p:cNvPicPr>
          <p:nvPr userDrawn="1"/>
        </p:nvPicPr>
        <p:blipFill>
          <a:blip r:embed="rId16" cstate="print"/>
          <a:srcRect t="8026"/>
          <a:stretch>
            <a:fillRect/>
          </a:stretch>
        </p:blipFill>
        <p:spPr bwMode="auto">
          <a:xfrm>
            <a:off x="1941513" y="1609725"/>
            <a:ext cx="7202487" cy="4638675"/>
          </a:xfrm>
          <a:prstGeom prst="rect">
            <a:avLst/>
          </a:prstGeom>
          <a:noFill/>
        </p:spPr>
      </p:pic>
      <p:sp>
        <p:nvSpPr>
          <p:cNvPr id="16" name="Freeform 8"/>
          <p:cNvSpPr>
            <a:spLocks/>
          </p:cNvSpPr>
          <p:nvPr userDrawn="1"/>
        </p:nvSpPr>
        <p:spPr bwMode="auto">
          <a:xfrm>
            <a:off x="457200" y="914400"/>
            <a:ext cx="8686800" cy="228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516" y="0"/>
              </a:cxn>
              <a:cxn ang="0">
                <a:pos x="11502" y="440"/>
              </a:cxn>
              <a:cxn ang="0">
                <a:pos x="8740" y="440"/>
              </a:cxn>
              <a:cxn ang="0">
                <a:pos x="8450" y="150"/>
              </a:cxn>
              <a:cxn ang="0">
                <a:pos x="150" y="150"/>
              </a:cxn>
              <a:cxn ang="0">
                <a:pos x="0" y="0"/>
              </a:cxn>
            </a:cxnLst>
            <a:rect l="0" t="0" r="r" b="b"/>
            <a:pathLst>
              <a:path w="11516" h="440">
                <a:moveTo>
                  <a:pt x="0" y="0"/>
                </a:moveTo>
                <a:lnTo>
                  <a:pt x="11516" y="0"/>
                </a:lnTo>
                <a:lnTo>
                  <a:pt x="11502" y="440"/>
                </a:lnTo>
                <a:lnTo>
                  <a:pt x="8740" y="440"/>
                </a:lnTo>
                <a:lnTo>
                  <a:pt x="8450" y="150"/>
                </a:lnTo>
                <a:lnTo>
                  <a:pt x="150" y="150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7" name="Text Box 12"/>
          <p:cNvSpPr txBox="1">
            <a:spLocks noChangeArrowheads="1"/>
          </p:cNvSpPr>
          <p:nvPr userDrawn="1"/>
        </p:nvSpPr>
        <p:spPr bwMode="auto">
          <a:xfrm>
            <a:off x="8474075" y="6415088"/>
            <a:ext cx="593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3A330475-DA64-46D0-BCEE-45A26AA18B8A}" type="slidenum">
              <a:rPr lang="fr-FR" b="1">
                <a:solidFill>
                  <a:srgbClr val="42679B"/>
                </a:solidFill>
              </a:rPr>
              <a:pPr/>
              <a:t>‹N°›</a:t>
            </a:fld>
            <a:endParaRPr lang="fr-FR" b="1">
              <a:solidFill>
                <a:srgbClr val="42679B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990600" y="152400"/>
            <a:ext cx="8153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4000" b="1" dirty="0" smtClean="0">
                <a:solidFill>
                  <a:srgbClr val="42679B"/>
                </a:solidFill>
                <a:latin typeface="Comic Sans MS" pitchFamily="66" charset="0"/>
                <a:cs typeface="Arial" pitchFamily="34" charset="0"/>
              </a:rPr>
              <a:t>Ingénierie du Système Logiciel </a:t>
            </a:r>
            <a:endParaRPr lang="fr-FR" sz="2800" b="1" i="1" dirty="0">
              <a:solidFill>
                <a:srgbClr val="42679B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8305800" y="6477000"/>
            <a:ext cx="5334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pic>
        <p:nvPicPr>
          <p:cNvPr id="4" name="Image 3" descr="ISIMA-logo-35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19400" y="3657600"/>
            <a:ext cx="3200407" cy="612649"/>
          </a:xfrm>
          <a:prstGeom prst="rect">
            <a:avLst/>
          </a:prstGeom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447800" y="1447800"/>
            <a:ext cx="5105400" cy="1323439"/>
          </a:xfrm>
          <a:prstGeom prst="rect">
            <a:avLst/>
          </a:prstGeom>
          <a:ln>
            <a:solidFill>
              <a:schemeClr val="lt1">
                <a:alpha val="54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fr-FR" sz="4000" b="1" dirty="0" smtClean="0">
                <a:solidFill>
                  <a:srgbClr val="7AEFF2"/>
                </a:solidFill>
                <a:latin typeface="Angsana New" pitchFamily="18" charset="-34"/>
                <a:cs typeface="Angsana New" pitchFamily="18" charset="-34"/>
              </a:rPr>
              <a:t>Processus, Méthodes &amp; Outils </a:t>
            </a:r>
          </a:p>
          <a:p>
            <a:pPr algn="ctr">
              <a:spcBef>
                <a:spcPts val="0"/>
              </a:spcBef>
            </a:pPr>
            <a:r>
              <a:rPr lang="fr-FR" sz="4000" b="1" dirty="0" smtClean="0">
                <a:solidFill>
                  <a:srgbClr val="7AEFF2"/>
                </a:solidFill>
                <a:latin typeface="Angsana New" pitchFamily="18" charset="-34"/>
                <a:cs typeface="Angsana New" pitchFamily="18" charset="-34"/>
              </a:rPr>
              <a:t>de Développement Logiciel</a:t>
            </a:r>
            <a:endParaRPr lang="fr-FR" sz="2800" b="1" i="1" dirty="0">
              <a:solidFill>
                <a:srgbClr val="7AEFF2"/>
              </a:solidFill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12" name="Groupe 11"/>
          <p:cNvGrpSpPr/>
          <p:nvPr/>
        </p:nvGrpSpPr>
        <p:grpSpPr>
          <a:xfrm>
            <a:off x="1676400" y="5029200"/>
            <a:ext cx="6096000" cy="990600"/>
            <a:chOff x="1981200" y="4743510"/>
            <a:chExt cx="6096000" cy="990600"/>
          </a:xfrm>
        </p:grpSpPr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1981200" y="4743510"/>
              <a:ext cx="2514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fr-FR" sz="2000" b="1" dirty="0" smtClean="0">
                  <a:latin typeface="Comic Sans MS" pitchFamily="66" charset="0"/>
                  <a:cs typeface="Arial" pitchFamily="34" charset="0"/>
                </a:rPr>
                <a:t>Christine FORCE</a:t>
              </a:r>
              <a:endParaRPr lang="fr-FR" sz="2000" b="1" i="1" dirty="0">
                <a:latin typeface="Comic Sans MS" pitchFamily="66" charset="0"/>
                <a:cs typeface="Arial" pitchFamily="34" charset="0"/>
              </a:endParaRPr>
            </a:p>
          </p:txBody>
        </p:sp>
        <p:pic>
          <p:nvPicPr>
            <p:cNvPr id="1026" name="Picture 2" descr="bd04914_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48200" y="4930895"/>
              <a:ext cx="846933" cy="57461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sp>
          <p:nvSpPr>
            <p:cNvPr id="1027" name="Text Box 3"/>
            <p:cNvSpPr txBox="1">
              <a:spLocks noChangeArrowheads="1"/>
            </p:cNvSpPr>
            <p:nvPr/>
          </p:nvSpPr>
          <p:spPr bwMode="auto">
            <a:xfrm>
              <a:off x="5867400" y="5419725"/>
              <a:ext cx="2209800" cy="314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guittard.cedric@wanadoo.fr</a:t>
              </a:r>
              <a:endPara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676400" y="5638800"/>
            <a:ext cx="2514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2000" b="1" dirty="0" smtClean="0">
                <a:latin typeface="Comic Sans MS" pitchFamily="66" charset="0"/>
                <a:cs typeface="Arial" pitchFamily="34" charset="0"/>
              </a:rPr>
              <a:t>Cédric GUITTARD </a:t>
            </a:r>
            <a:endParaRPr lang="fr-FR" sz="2000" b="1" i="1" dirty="0"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5622925" y="5105400"/>
            <a:ext cx="192087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r>
              <a:rPr lang="fr-FR" sz="1400" b="1" dirty="0" smtClean="0">
                <a:latin typeface="Calibri" pitchFamily="34" charset="0"/>
              </a:rPr>
              <a:t>Christine.force@isima.fr</a:t>
            </a:r>
            <a:endParaRPr lang="fr-FR" sz="1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A7216-8E8E-43F4-B858-7AA17BB2DA29}" type="datetime2">
              <a:rPr lang="fr-FR" smtClean="0"/>
              <a:pPr/>
              <a:t>lundi 28 février 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 </a:t>
            </a:r>
            <a:endParaRPr kumimoji="0"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802563" cy="579438"/>
          </a:xfrm>
        </p:spPr>
        <p:txBody>
          <a:bodyPr/>
          <a:lstStyle/>
          <a:p>
            <a:r>
              <a:rPr lang="fr-FR" sz="3200" dirty="0" smtClean="0"/>
              <a:t>Exemple : Organisation du SQ</a:t>
            </a:r>
            <a:endParaRPr lang="fr-FR" sz="3200" dirty="0"/>
          </a:p>
        </p:txBody>
      </p:sp>
      <p:pic>
        <p:nvPicPr>
          <p:cNvPr id="1026" name="Picture 2" descr="organisationS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295400"/>
            <a:ext cx="5985914" cy="4867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A7216-8E8E-43F4-B858-7AA17BB2DA29}" type="datetime2">
              <a:rPr lang="fr-FR" smtClean="0"/>
              <a:pPr/>
              <a:t>lundi 28 février 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 </a:t>
            </a:r>
            <a:endParaRPr kumimoji="0"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802563" cy="579438"/>
          </a:xfrm>
        </p:spPr>
        <p:txBody>
          <a:bodyPr/>
          <a:lstStyle/>
          <a:p>
            <a:r>
              <a:rPr lang="fr-FR" sz="3200" dirty="0" smtClean="0"/>
              <a:t>Exemples : la Documentation</a:t>
            </a:r>
            <a:endParaRPr lang="fr-FR" sz="3200" dirty="0"/>
          </a:p>
        </p:txBody>
      </p:sp>
      <p:pic>
        <p:nvPicPr>
          <p:cNvPr id="2050" name="Picture 2" descr="documentati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143000"/>
            <a:ext cx="6792686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A7216-8E8E-43F4-B858-7AA17BB2DA29}" type="datetime2">
              <a:rPr lang="fr-FR" smtClean="0"/>
              <a:pPr/>
              <a:t>lundi 28 février 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 </a:t>
            </a:r>
            <a:endParaRPr kumimoji="0"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802563" cy="579438"/>
          </a:xfrm>
        </p:spPr>
        <p:txBody>
          <a:bodyPr/>
          <a:lstStyle/>
          <a:p>
            <a:r>
              <a:rPr lang="fr-FR" sz="3200" dirty="0" smtClean="0"/>
              <a:t>Exemples : Le Contrôle </a:t>
            </a:r>
            <a:endParaRPr lang="fr-FR" sz="3200" dirty="0"/>
          </a:p>
        </p:txBody>
      </p:sp>
      <p:pic>
        <p:nvPicPr>
          <p:cNvPr id="3074" name="Picture 2" descr="structureproj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799" y="1143000"/>
            <a:ext cx="6857001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8153400" cy="64135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Management qualité</a:t>
            </a:r>
            <a:endParaRPr lang="fr-FR" dirty="0"/>
          </a:p>
        </p:txBody>
      </p:sp>
      <p:sp>
        <p:nvSpPr>
          <p:cNvPr id="286723" name="Oval 3"/>
          <p:cNvSpPr>
            <a:spLocks noChangeArrowheads="1"/>
          </p:cNvSpPr>
          <p:nvPr/>
        </p:nvSpPr>
        <p:spPr bwMode="auto">
          <a:xfrm>
            <a:off x="1052513" y="2014538"/>
            <a:ext cx="4127500" cy="41275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86724" name="Oval 4"/>
          <p:cNvSpPr>
            <a:spLocks noChangeArrowheads="1"/>
          </p:cNvSpPr>
          <p:nvPr/>
        </p:nvSpPr>
        <p:spPr bwMode="auto">
          <a:xfrm>
            <a:off x="1708150" y="2678113"/>
            <a:ext cx="2870200" cy="2871787"/>
          </a:xfrm>
          <a:prstGeom prst="ellipse">
            <a:avLst/>
          </a:prstGeom>
          <a:solidFill>
            <a:srgbClr val="FFFF99"/>
          </a:solidFill>
          <a:ln w="762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fr-FR" sz="2600" b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86725" name="Oval 5"/>
          <p:cNvSpPr>
            <a:spLocks noChangeArrowheads="1"/>
          </p:cNvSpPr>
          <p:nvPr/>
        </p:nvSpPr>
        <p:spPr bwMode="auto">
          <a:xfrm>
            <a:off x="2278063" y="3241675"/>
            <a:ext cx="1760537" cy="1760538"/>
          </a:xfrm>
          <a:prstGeom prst="ellipse">
            <a:avLst/>
          </a:prstGeom>
          <a:solidFill>
            <a:srgbClr val="FFDD4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86726" name="Rectangle 6"/>
          <p:cNvSpPr>
            <a:spLocks noChangeArrowheads="1"/>
          </p:cNvSpPr>
          <p:nvPr/>
        </p:nvSpPr>
        <p:spPr bwMode="auto">
          <a:xfrm>
            <a:off x="2407325" y="2984500"/>
            <a:ext cx="15020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fr-FR" sz="1600" b="0" noProof="1">
                <a:solidFill>
                  <a:schemeClr val="tx2">
                    <a:lumMod val="50000"/>
                  </a:schemeClr>
                </a:solidFill>
                <a:latin typeface="Impact" pitchFamily="34" charset="0"/>
              </a:rPr>
              <a:t>qualité du produit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286001" y="2133600"/>
            <a:ext cx="1802180" cy="451627"/>
            <a:chOff x="2568" y="1258"/>
            <a:chExt cx="758" cy="191"/>
          </a:xfrm>
        </p:grpSpPr>
        <p:sp>
          <p:nvSpPr>
            <p:cNvPr id="286728" name="Rectangle 8"/>
            <p:cNvSpPr>
              <a:spLocks noChangeArrowheads="1"/>
            </p:cNvSpPr>
            <p:nvPr/>
          </p:nvSpPr>
          <p:spPr bwMode="auto">
            <a:xfrm>
              <a:off x="2568" y="1258"/>
              <a:ext cx="758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fr-FR" sz="1600" b="1" noProof="1" smtClean="0">
                  <a:solidFill>
                    <a:srgbClr val="C00000"/>
                  </a:solidFill>
                  <a:latin typeface="Gulim" pitchFamily="34" charset="-127"/>
                  <a:ea typeface="Gulim" pitchFamily="34" charset="-127"/>
                </a:rPr>
                <a:t>Qualité </a:t>
              </a:r>
              <a:r>
                <a:rPr lang="fr-FR" sz="1600" b="1" noProof="1">
                  <a:solidFill>
                    <a:srgbClr val="C00000"/>
                  </a:solidFill>
                  <a:latin typeface="Gulim" pitchFamily="34" charset="-127"/>
                  <a:ea typeface="Gulim" pitchFamily="34" charset="-127"/>
                </a:rPr>
                <a:t>de service </a:t>
              </a:r>
            </a:p>
          </p:txBody>
        </p:sp>
        <p:sp>
          <p:nvSpPr>
            <p:cNvPr id="286729" name="Rectangle 9"/>
            <p:cNvSpPr>
              <a:spLocks noChangeArrowheads="1"/>
            </p:cNvSpPr>
            <p:nvPr/>
          </p:nvSpPr>
          <p:spPr bwMode="auto">
            <a:xfrm>
              <a:off x="2653" y="1345"/>
              <a:ext cx="527" cy="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fr-FR" sz="1600" b="1" noProof="1">
                  <a:solidFill>
                    <a:srgbClr val="C00000"/>
                  </a:solidFill>
                  <a:latin typeface="Gulim" pitchFamily="34" charset="-127"/>
                  <a:ea typeface="Gulim" pitchFamily="34" charset="-127"/>
                </a:rPr>
                <a:t>pour le client</a:t>
              </a: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2708275" y="5030788"/>
            <a:ext cx="904875" cy="434975"/>
            <a:chOff x="2745" y="2361"/>
            <a:chExt cx="378" cy="182"/>
          </a:xfrm>
        </p:grpSpPr>
        <p:sp>
          <p:nvSpPr>
            <p:cNvPr id="286731" name="Rectangle 11"/>
            <p:cNvSpPr>
              <a:spLocks noChangeArrowheads="1"/>
            </p:cNvSpPr>
            <p:nvPr/>
          </p:nvSpPr>
          <p:spPr bwMode="auto">
            <a:xfrm>
              <a:off x="2769" y="2361"/>
              <a:ext cx="333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0" hangingPunct="0"/>
              <a:r>
                <a:rPr lang="fr-FR" sz="1600" b="0" noProof="1">
                  <a:solidFill>
                    <a:schemeClr val="bg1"/>
                  </a:solidFill>
                  <a:latin typeface="Impact" pitchFamily="34" charset="0"/>
                </a:rPr>
                <a:t>CRITERES </a:t>
              </a:r>
            </a:p>
          </p:txBody>
        </p:sp>
        <p:sp>
          <p:nvSpPr>
            <p:cNvPr id="286732" name="Rectangle 12"/>
            <p:cNvSpPr>
              <a:spLocks noChangeArrowheads="1"/>
            </p:cNvSpPr>
            <p:nvPr/>
          </p:nvSpPr>
          <p:spPr bwMode="auto">
            <a:xfrm>
              <a:off x="2745" y="2441"/>
              <a:ext cx="378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0" hangingPunct="0"/>
              <a:r>
                <a:rPr lang="fr-FR" sz="1600" b="0" noProof="1">
                  <a:solidFill>
                    <a:schemeClr val="bg1"/>
                  </a:solidFill>
                  <a:latin typeface="Impact" pitchFamily="34" charset="0"/>
                </a:rPr>
                <a:t>METRIQUES</a:t>
              </a:r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2547938" y="3548063"/>
            <a:ext cx="1222375" cy="1176337"/>
            <a:chOff x="1605" y="2222"/>
            <a:chExt cx="770" cy="645"/>
          </a:xfrm>
        </p:grpSpPr>
        <p:sp>
          <p:nvSpPr>
            <p:cNvPr id="286734" name="Rectangle 14"/>
            <p:cNvSpPr>
              <a:spLocks noChangeArrowheads="1"/>
            </p:cNvSpPr>
            <p:nvPr/>
          </p:nvSpPr>
          <p:spPr bwMode="auto">
            <a:xfrm>
              <a:off x="1625" y="2222"/>
              <a:ext cx="730" cy="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0" hangingPunct="0"/>
              <a:r>
                <a:rPr lang="fr-FR" sz="1600" b="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Impact" pitchFamily="34" charset="0"/>
                </a:rPr>
                <a:t>Q</a:t>
              </a:r>
              <a:r>
                <a:rPr lang="fr-FR" sz="1600" b="0" noProof="1">
                  <a:solidFill>
                    <a:schemeClr val="tx2">
                      <a:lumMod val="60000"/>
                      <a:lumOff val="40000"/>
                    </a:schemeClr>
                  </a:solidFill>
                  <a:latin typeface="Impact" pitchFamily="34" charset="0"/>
                </a:rPr>
                <a:t>ualité de</a:t>
              </a:r>
            </a:p>
            <a:p>
              <a:pPr algn="ctr" eaLnBrk="0" hangingPunct="0"/>
              <a:r>
                <a:rPr lang="fr-FR" sz="1600" b="0" noProof="1">
                  <a:solidFill>
                    <a:schemeClr val="tx2">
                      <a:lumMod val="60000"/>
                      <a:lumOff val="40000"/>
                    </a:schemeClr>
                  </a:solidFill>
                  <a:latin typeface="Impact" pitchFamily="34" charset="0"/>
                </a:rPr>
                <a:t>Projet</a:t>
              </a:r>
              <a:r>
                <a:rPr lang="fr-FR" sz="1600" b="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Impact" pitchFamily="34" charset="0"/>
                </a:rPr>
                <a:t> et</a:t>
              </a:r>
            </a:p>
            <a:p>
              <a:pPr algn="ctr" eaLnBrk="0" hangingPunct="0"/>
              <a:r>
                <a:rPr lang="fr-FR" sz="1600" b="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Impact" pitchFamily="34" charset="0"/>
                </a:rPr>
                <a:t>de processus</a:t>
              </a:r>
              <a:r>
                <a:rPr lang="fr-FR" sz="1600" b="0" noProof="1">
                  <a:solidFill>
                    <a:schemeClr val="bg1"/>
                  </a:solidFill>
                  <a:latin typeface="Impact" pitchFamily="34" charset="0"/>
                </a:rPr>
                <a:t> </a:t>
              </a:r>
            </a:p>
          </p:txBody>
        </p:sp>
        <p:sp>
          <p:nvSpPr>
            <p:cNvPr id="286735" name="Rectangle 15"/>
            <p:cNvSpPr>
              <a:spLocks noChangeArrowheads="1"/>
            </p:cNvSpPr>
            <p:nvPr/>
          </p:nvSpPr>
          <p:spPr bwMode="auto">
            <a:xfrm>
              <a:off x="1605" y="2713"/>
              <a:ext cx="77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0" hangingPunct="0"/>
              <a:r>
                <a:rPr lang="fr-FR" sz="1600" b="0" noProof="1">
                  <a:solidFill>
                    <a:schemeClr val="tx2">
                      <a:lumMod val="50000"/>
                    </a:schemeClr>
                  </a:solidFill>
                  <a:latin typeface="Impact" pitchFamily="34" charset="0"/>
                </a:rPr>
                <a:t>ORGANISATION</a:t>
              </a:r>
              <a:r>
                <a:rPr lang="fr-FR" sz="1600" b="0" noProof="1">
                  <a:solidFill>
                    <a:schemeClr val="bg1"/>
                  </a:solidFill>
                  <a:latin typeface="Impact" pitchFamily="34" charset="0"/>
                </a:rPr>
                <a:t> </a:t>
              </a:r>
            </a:p>
          </p:txBody>
        </p:sp>
      </p:grpSp>
      <p:sp>
        <p:nvSpPr>
          <p:cNvPr id="286736" name="Rectangle 16"/>
          <p:cNvSpPr>
            <a:spLocks noChangeArrowheads="1"/>
          </p:cNvSpPr>
          <p:nvPr/>
        </p:nvSpPr>
        <p:spPr bwMode="auto">
          <a:xfrm>
            <a:off x="2590800" y="5664201"/>
            <a:ext cx="115765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eaLnBrk="0" hangingPunct="0"/>
            <a:r>
              <a:rPr lang="fr-FR" sz="1600" b="1" noProof="1">
                <a:solidFill>
                  <a:srgbClr val="C00000"/>
                </a:solidFill>
                <a:latin typeface="Impact" pitchFamily="34" charset="0"/>
              </a:rPr>
              <a:t>F</a:t>
            </a:r>
            <a:r>
              <a:rPr lang="fr-FR" sz="1600" b="1" noProof="1">
                <a:solidFill>
                  <a:srgbClr val="C00000"/>
                </a:solidFill>
                <a:latin typeface="Gulim" pitchFamily="34" charset="-127"/>
                <a:ea typeface="Gulim" pitchFamily="34" charset="-127"/>
              </a:rPr>
              <a:t>ACTEURS</a:t>
            </a:r>
          </a:p>
        </p:txBody>
      </p:sp>
      <p:sp>
        <p:nvSpPr>
          <p:cNvPr id="286737" name="Text Box 17"/>
          <p:cNvSpPr txBox="1">
            <a:spLocks noChangeArrowheads="1"/>
          </p:cNvSpPr>
          <p:nvPr/>
        </p:nvSpPr>
        <p:spPr bwMode="auto">
          <a:xfrm>
            <a:off x="5486401" y="1371600"/>
            <a:ext cx="3657599" cy="92551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eaLnBrk="0" hangingPunct="0"/>
            <a:r>
              <a:rPr lang="fr-FR" dirty="0">
                <a:latin typeface="Impact" pitchFamily="34" charset="0"/>
                <a:cs typeface="Times New Roman" pitchFamily="18" charset="0"/>
              </a:rPr>
              <a:t>Facteurs sensibles de </a:t>
            </a:r>
            <a:r>
              <a:rPr lang="fr-FR" dirty="0" smtClean="0">
                <a:latin typeface="Impact" pitchFamily="34" charset="0"/>
                <a:cs typeface="Times New Roman" pitchFamily="18" charset="0"/>
              </a:rPr>
              <a:t>l’extérieur</a:t>
            </a:r>
            <a:endParaRPr lang="fr-FR" dirty="0">
              <a:latin typeface="Impact" pitchFamily="34" charset="0"/>
              <a:cs typeface="Times New Roman" pitchFamily="18" charset="0"/>
            </a:endParaRPr>
          </a:p>
          <a:p>
            <a:pPr algn="ctr" eaLnBrk="0" hangingPunct="0"/>
            <a:r>
              <a:rPr lang="fr-FR" dirty="0">
                <a:solidFill>
                  <a:srgbClr val="C00000"/>
                </a:solidFill>
                <a:latin typeface="Impact" pitchFamily="34" charset="0"/>
                <a:cs typeface="Times New Roman" pitchFamily="18" charset="0"/>
              </a:rPr>
              <a:t>le logiciel rend bien </a:t>
            </a:r>
            <a:endParaRPr lang="fr-FR" dirty="0" smtClean="0">
              <a:solidFill>
                <a:srgbClr val="C00000"/>
              </a:solidFill>
              <a:latin typeface="Impact" pitchFamily="34" charset="0"/>
              <a:cs typeface="Times New Roman" pitchFamily="18" charset="0"/>
            </a:endParaRPr>
          </a:p>
          <a:p>
            <a:pPr algn="ctr" eaLnBrk="0" hangingPunct="0"/>
            <a:r>
              <a:rPr lang="fr-FR" dirty="0" smtClean="0">
                <a:solidFill>
                  <a:srgbClr val="C00000"/>
                </a:solidFill>
                <a:latin typeface="Impact" pitchFamily="34" charset="0"/>
                <a:cs typeface="Times New Roman" pitchFamily="18" charset="0"/>
              </a:rPr>
              <a:t>le </a:t>
            </a:r>
            <a:r>
              <a:rPr lang="fr-FR" dirty="0">
                <a:solidFill>
                  <a:srgbClr val="C00000"/>
                </a:solidFill>
                <a:latin typeface="Impact" pitchFamily="34" charset="0"/>
                <a:cs typeface="Times New Roman" pitchFamily="18" charset="0"/>
              </a:rPr>
              <a:t>service attendu </a:t>
            </a:r>
          </a:p>
        </p:txBody>
      </p:sp>
      <p:sp>
        <p:nvSpPr>
          <p:cNvPr id="286738" name="Text Box 18"/>
          <p:cNvSpPr txBox="1">
            <a:spLocks noChangeArrowheads="1"/>
          </p:cNvSpPr>
          <p:nvPr/>
        </p:nvSpPr>
        <p:spPr bwMode="auto">
          <a:xfrm>
            <a:off x="5637213" y="3462338"/>
            <a:ext cx="3125788" cy="9461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 eaLnBrk="0" hangingPunct="0"/>
            <a:r>
              <a:rPr lang="fr-FR" dirty="0">
                <a:latin typeface="Impact" pitchFamily="34" charset="0"/>
                <a:cs typeface="Times New Roman" pitchFamily="18" charset="0"/>
              </a:rPr>
              <a:t>C</a:t>
            </a:r>
            <a:r>
              <a:rPr lang="fr-FR" dirty="0" smtClean="0">
                <a:latin typeface="Impact" pitchFamily="34" charset="0"/>
                <a:cs typeface="Times New Roman" pitchFamily="18" charset="0"/>
              </a:rPr>
              <a:t>ritères </a:t>
            </a:r>
            <a:r>
              <a:rPr lang="fr-FR" dirty="0">
                <a:latin typeface="Impact" pitchFamily="34" charset="0"/>
                <a:cs typeface="Times New Roman" pitchFamily="18" charset="0"/>
              </a:rPr>
              <a:t>décidables de</a:t>
            </a:r>
          </a:p>
          <a:p>
            <a:pPr algn="ctr" eaLnBrk="0" hangingPunct="0"/>
            <a:r>
              <a:rPr lang="fr-FR" dirty="0">
                <a:latin typeface="Impact" pitchFamily="34" charset="0"/>
                <a:cs typeface="Times New Roman" pitchFamily="18" charset="0"/>
              </a:rPr>
              <a:t> l’intérieur et mesurables :</a:t>
            </a:r>
          </a:p>
          <a:p>
            <a:pPr algn="ctr" eaLnBrk="0" hangingPunct="0"/>
            <a:r>
              <a:rPr lang="fr-FR" dirty="0">
                <a:latin typeface="Impact" pitchFamily="34" charset="0"/>
                <a:cs typeface="Times New Roman" pitchFamily="18" charset="0"/>
              </a:rPr>
              <a:t> </a:t>
            </a:r>
            <a:r>
              <a:rPr lang="fr-FR" dirty="0">
                <a:solidFill>
                  <a:srgbClr val="C00000"/>
                </a:solidFill>
                <a:latin typeface="Impact" pitchFamily="34" charset="0"/>
                <a:cs typeface="Times New Roman" pitchFamily="18" charset="0"/>
              </a:rPr>
              <a:t>le logiciel est bien fait </a:t>
            </a:r>
          </a:p>
        </p:txBody>
      </p:sp>
      <p:sp>
        <p:nvSpPr>
          <p:cNvPr id="286739" name="Text Box 19"/>
          <p:cNvSpPr txBox="1">
            <a:spLocks noChangeArrowheads="1"/>
          </p:cNvSpPr>
          <p:nvPr/>
        </p:nvSpPr>
        <p:spPr bwMode="auto">
          <a:xfrm>
            <a:off x="5638800" y="5029200"/>
            <a:ext cx="3124200" cy="120251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 eaLnBrk="0" hangingPunct="0"/>
            <a:r>
              <a:rPr lang="fr-FR" sz="1800" b="0" dirty="0">
                <a:latin typeface="Impact" pitchFamily="34" charset="0"/>
                <a:cs typeface="Times New Roman" pitchFamily="18" charset="0"/>
              </a:rPr>
              <a:t>règles de production et d’organisation : </a:t>
            </a:r>
            <a:endParaRPr lang="fr-FR" sz="1800" b="0" dirty="0" smtClean="0">
              <a:latin typeface="Impact" pitchFamily="34" charset="0"/>
              <a:cs typeface="Times New Roman" pitchFamily="18" charset="0"/>
            </a:endParaRPr>
          </a:p>
          <a:p>
            <a:pPr algn="ctr" eaLnBrk="0" hangingPunct="0"/>
            <a:r>
              <a:rPr lang="fr-FR" sz="1800" b="0" dirty="0" smtClean="0">
                <a:latin typeface="Impact" pitchFamily="34" charset="0"/>
                <a:cs typeface="Times New Roman" pitchFamily="18" charset="0"/>
              </a:rPr>
              <a:t> </a:t>
            </a:r>
            <a:r>
              <a:rPr lang="fr-FR" b="0" dirty="0">
                <a:solidFill>
                  <a:srgbClr val="C00000"/>
                </a:solidFill>
                <a:latin typeface="Impact" pitchFamily="34" charset="0"/>
                <a:cs typeface="Times New Roman" pitchFamily="18" charset="0"/>
              </a:rPr>
              <a:t>le logiciel est </a:t>
            </a:r>
          </a:p>
          <a:p>
            <a:pPr algn="ctr" eaLnBrk="0" hangingPunct="0"/>
            <a:r>
              <a:rPr lang="fr-FR" b="0" dirty="0">
                <a:solidFill>
                  <a:srgbClr val="C00000"/>
                </a:solidFill>
                <a:latin typeface="Impact" pitchFamily="34" charset="0"/>
                <a:cs typeface="Times New Roman" pitchFamily="18" charset="0"/>
              </a:rPr>
              <a:t>réalisé dans les règles de l’art</a:t>
            </a:r>
            <a:r>
              <a:rPr lang="fr-FR" b="0" dirty="0">
                <a:solidFill>
                  <a:srgbClr val="C00000"/>
                </a:solidFill>
                <a:latin typeface="Impact" pitchFamily="34" charset="0"/>
              </a:rPr>
              <a:t> </a:t>
            </a:r>
          </a:p>
        </p:txBody>
      </p:sp>
      <p:sp>
        <p:nvSpPr>
          <p:cNvPr id="286740" name="AutoShape 20"/>
          <p:cNvSpPr>
            <a:spLocks noChangeArrowheads="1"/>
          </p:cNvSpPr>
          <p:nvPr/>
        </p:nvSpPr>
        <p:spPr bwMode="auto">
          <a:xfrm rot="1682642">
            <a:off x="3886200" y="4713288"/>
            <a:ext cx="1763713" cy="400050"/>
          </a:xfrm>
          <a:custGeom>
            <a:avLst/>
            <a:gdLst>
              <a:gd name="G0" fmla="+- 17593 0 0"/>
              <a:gd name="G1" fmla="+- 7067 0 0"/>
              <a:gd name="G2" fmla="+- 21600 0 7067"/>
              <a:gd name="G3" fmla="+- 10800 0 7067"/>
              <a:gd name="G4" fmla="+- 21600 0 17593"/>
              <a:gd name="G5" fmla="*/ G4 G3 10800"/>
              <a:gd name="G6" fmla="+- 21600 0 G5"/>
              <a:gd name="T0" fmla="*/ 17593 w 21600"/>
              <a:gd name="T1" fmla="*/ 0 h 21600"/>
              <a:gd name="T2" fmla="*/ 0 w 21600"/>
              <a:gd name="T3" fmla="*/ 10800 h 21600"/>
              <a:gd name="T4" fmla="*/ 17593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7593" y="0"/>
                </a:moveTo>
                <a:lnTo>
                  <a:pt x="17593" y="7067"/>
                </a:lnTo>
                <a:lnTo>
                  <a:pt x="3375" y="7067"/>
                </a:lnTo>
                <a:lnTo>
                  <a:pt x="3375" y="14533"/>
                </a:lnTo>
                <a:lnTo>
                  <a:pt x="17593" y="14533"/>
                </a:lnTo>
                <a:lnTo>
                  <a:pt x="17593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7067"/>
                </a:moveTo>
                <a:lnTo>
                  <a:pt x="1350" y="14533"/>
                </a:lnTo>
                <a:lnTo>
                  <a:pt x="2700" y="14533"/>
                </a:lnTo>
                <a:lnTo>
                  <a:pt x="2700" y="7067"/>
                </a:lnTo>
                <a:close/>
              </a:path>
              <a:path w="21600" h="21600">
                <a:moveTo>
                  <a:pt x="0" y="7067"/>
                </a:moveTo>
                <a:lnTo>
                  <a:pt x="0" y="14533"/>
                </a:lnTo>
                <a:lnTo>
                  <a:pt x="675" y="14533"/>
                </a:lnTo>
                <a:lnTo>
                  <a:pt x="675" y="7067"/>
                </a:lnTo>
                <a:close/>
              </a:path>
            </a:pathLst>
          </a:custGeom>
          <a:solidFill>
            <a:schemeClr val="tx2"/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286741" name="AutoShape 21"/>
          <p:cNvSpPr>
            <a:spLocks noChangeArrowheads="1"/>
          </p:cNvSpPr>
          <p:nvPr/>
        </p:nvSpPr>
        <p:spPr bwMode="auto">
          <a:xfrm>
            <a:off x="4618038" y="3863975"/>
            <a:ext cx="1103312" cy="3429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99"/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286742" name="AutoShape 22"/>
          <p:cNvSpPr>
            <a:spLocks noChangeArrowheads="1"/>
          </p:cNvSpPr>
          <p:nvPr/>
        </p:nvSpPr>
        <p:spPr bwMode="auto">
          <a:xfrm rot="-1740794">
            <a:off x="4791075" y="2514600"/>
            <a:ext cx="996950" cy="2984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286746" name="AutoShape 26"/>
          <p:cNvSpPr>
            <a:spLocks noChangeArrowheads="1"/>
          </p:cNvSpPr>
          <p:nvPr/>
        </p:nvSpPr>
        <p:spPr bwMode="auto">
          <a:xfrm>
            <a:off x="6858000" y="2590800"/>
            <a:ext cx="628650" cy="4572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FC8624"/>
          </a:solidFill>
          <a:ln w="28575">
            <a:solidFill>
              <a:srgbClr val="FC8624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286747" name="AutoShape 27"/>
          <p:cNvSpPr>
            <a:spLocks noChangeArrowheads="1"/>
          </p:cNvSpPr>
          <p:nvPr/>
        </p:nvSpPr>
        <p:spPr bwMode="auto">
          <a:xfrm>
            <a:off x="6645275" y="4492625"/>
            <a:ext cx="628650" cy="4572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FC8624"/>
          </a:solidFill>
          <a:ln w="28575">
            <a:solidFill>
              <a:srgbClr val="FC8624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27" name="Espace réservé de la date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7C603-2B29-4F1D-BF38-D5872AAD1D52}" type="datetime2">
              <a:rPr lang="fr-FR" smtClean="0"/>
              <a:pPr/>
              <a:t>lundi 28 février 2011</a:t>
            </a:fld>
            <a:endParaRPr lang="en-US"/>
          </a:p>
        </p:txBody>
      </p:sp>
      <p:sp>
        <p:nvSpPr>
          <p:cNvPr id="28" name="Espace réservé du pied de page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 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ChangeArrowheads="1"/>
          </p:cNvSpPr>
          <p:nvPr/>
        </p:nvSpPr>
        <p:spPr bwMode="auto">
          <a:xfrm>
            <a:off x="520700" y="1384300"/>
            <a:ext cx="7915275" cy="4732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fr-FR" dirty="0"/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title"/>
          </p:nvPr>
        </p:nvSpPr>
        <p:spPr>
          <a:xfrm>
            <a:off x="506413" y="228600"/>
            <a:ext cx="8637587" cy="579438"/>
          </a:xfrm>
        </p:spPr>
        <p:txBody>
          <a:bodyPr>
            <a:normAutofit fontScale="90000"/>
          </a:bodyPr>
          <a:lstStyle/>
          <a:p>
            <a:r>
              <a:rPr lang="fr-FR" sz="3200" dirty="0"/>
              <a:t>CONSTRUCTION ET CONTRÔLE DE LA QUALITE</a:t>
            </a:r>
          </a:p>
        </p:txBody>
      </p:sp>
      <p:sp>
        <p:nvSpPr>
          <p:cNvPr id="288772" name="Rectangle 4"/>
          <p:cNvSpPr>
            <a:spLocks noChangeArrowheads="1"/>
          </p:cNvSpPr>
          <p:nvPr/>
        </p:nvSpPr>
        <p:spPr bwMode="auto">
          <a:xfrm>
            <a:off x="609600" y="1447800"/>
            <a:ext cx="10731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fr-FR" b="0" noProof="1">
                <a:latin typeface="+mj-lt"/>
              </a:rPr>
              <a:t>NIVEAUX</a:t>
            </a:r>
            <a:r>
              <a:rPr lang="fr-FR" sz="2400" b="0" noProof="1">
                <a:latin typeface="Impact" pitchFamily="34" charset="0"/>
              </a:rPr>
              <a:t> </a:t>
            </a:r>
          </a:p>
        </p:txBody>
      </p:sp>
      <p:sp>
        <p:nvSpPr>
          <p:cNvPr id="288773" name="Rectangle 5"/>
          <p:cNvSpPr>
            <a:spLocks noChangeArrowheads="1"/>
          </p:cNvSpPr>
          <p:nvPr/>
        </p:nvSpPr>
        <p:spPr bwMode="auto">
          <a:xfrm>
            <a:off x="623888" y="2351088"/>
            <a:ext cx="8239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noProof="1">
                <a:latin typeface="+mj-lt"/>
              </a:rPr>
              <a:t>CLIENT</a:t>
            </a:r>
            <a:r>
              <a:rPr lang="fr-FR" sz="2400" b="0" noProof="1">
                <a:solidFill>
                  <a:srgbClr val="FF0000"/>
                </a:solidFill>
                <a:latin typeface="Impact" pitchFamily="34" charset="0"/>
              </a:rPr>
              <a:t> </a:t>
            </a:r>
          </a:p>
        </p:txBody>
      </p:sp>
      <p:sp>
        <p:nvSpPr>
          <p:cNvPr id="288774" name="Rectangle 6"/>
          <p:cNvSpPr>
            <a:spLocks noChangeArrowheads="1"/>
          </p:cNvSpPr>
          <p:nvPr/>
        </p:nvSpPr>
        <p:spPr bwMode="auto">
          <a:xfrm>
            <a:off x="581025" y="3595688"/>
            <a:ext cx="10216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noProof="1">
                <a:latin typeface="+mj-lt"/>
              </a:rPr>
              <a:t>PRODUIT</a:t>
            </a:r>
            <a:r>
              <a:rPr lang="fr-FR" sz="2400" b="0" noProof="1">
                <a:solidFill>
                  <a:schemeClr val="bg1"/>
                </a:solidFill>
                <a:latin typeface="Impact" pitchFamily="34" charset="0"/>
              </a:rPr>
              <a:t> </a:t>
            </a:r>
          </a:p>
        </p:txBody>
      </p:sp>
      <p:sp>
        <p:nvSpPr>
          <p:cNvPr id="288775" name="Rectangle 7"/>
          <p:cNvSpPr>
            <a:spLocks noChangeArrowheads="1"/>
          </p:cNvSpPr>
          <p:nvPr/>
        </p:nvSpPr>
        <p:spPr bwMode="auto">
          <a:xfrm>
            <a:off x="650875" y="4954588"/>
            <a:ext cx="74597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noProof="1">
                <a:latin typeface="+mj-lt"/>
              </a:rPr>
              <a:t>PROJET</a:t>
            </a:r>
          </a:p>
        </p:txBody>
      </p:sp>
      <p:sp>
        <p:nvSpPr>
          <p:cNvPr id="288776" name="Rectangle 8"/>
          <p:cNvSpPr>
            <a:spLocks noChangeArrowheads="1"/>
          </p:cNvSpPr>
          <p:nvPr/>
        </p:nvSpPr>
        <p:spPr bwMode="auto">
          <a:xfrm>
            <a:off x="2390775" y="1533525"/>
            <a:ext cx="206216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fr-FR" noProof="1">
                <a:latin typeface="+mj-lt"/>
              </a:rPr>
              <a:t>CONSTRUCTION </a:t>
            </a:r>
          </a:p>
        </p:txBody>
      </p:sp>
      <p:sp>
        <p:nvSpPr>
          <p:cNvPr id="288777" name="Rectangle 9"/>
          <p:cNvSpPr>
            <a:spLocks noChangeArrowheads="1"/>
          </p:cNvSpPr>
          <p:nvPr/>
        </p:nvSpPr>
        <p:spPr bwMode="auto">
          <a:xfrm>
            <a:off x="1819275" y="1954213"/>
            <a:ext cx="3529013" cy="1218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fr-FR" noProof="1">
                <a:latin typeface="+mj-lt"/>
              </a:rPr>
              <a:t>Spécifier le service et ses propriétés: </a:t>
            </a:r>
          </a:p>
          <a:p>
            <a:pPr marL="190500" lvl="1" eaLnBrk="0" hangingPunct="0">
              <a:lnSpc>
                <a:spcPct val="110000"/>
              </a:lnSpc>
              <a:buSzPct val="70000"/>
              <a:buFont typeface="Wingdings" pitchFamily="2" charset="2"/>
              <a:buChar char="Ø"/>
            </a:pPr>
            <a:r>
              <a:rPr lang="fr-FR" noProof="1">
                <a:latin typeface="+mj-lt"/>
              </a:rPr>
              <a:t> Management des exigences, </a:t>
            </a:r>
          </a:p>
          <a:p>
            <a:pPr marL="190500" lvl="1" eaLnBrk="0" hangingPunct="0">
              <a:lnSpc>
                <a:spcPct val="110000"/>
              </a:lnSpc>
              <a:buSzPct val="70000"/>
              <a:buFont typeface="Wingdings" pitchFamily="2" charset="2"/>
              <a:buChar char="Ø"/>
            </a:pPr>
            <a:r>
              <a:rPr lang="fr-FR" noProof="1">
                <a:latin typeface="+mj-lt"/>
              </a:rPr>
              <a:t> Prototypage,</a:t>
            </a:r>
          </a:p>
          <a:p>
            <a:pPr marL="190500" lvl="1" eaLnBrk="0" hangingPunct="0">
              <a:lnSpc>
                <a:spcPct val="110000"/>
              </a:lnSpc>
              <a:buSzPct val="70000"/>
              <a:buFont typeface="Wingdings" pitchFamily="2" charset="2"/>
              <a:buChar char="Ø"/>
            </a:pPr>
            <a:r>
              <a:rPr lang="fr-FR" noProof="1">
                <a:latin typeface="+mj-lt"/>
              </a:rPr>
              <a:t> Gestion des configurations.</a:t>
            </a:r>
          </a:p>
        </p:txBody>
      </p:sp>
      <p:sp>
        <p:nvSpPr>
          <p:cNvPr id="288778" name="Rectangle 10"/>
          <p:cNvSpPr>
            <a:spLocks noChangeArrowheads="1"/>
          </p:cNvSpPr>
          <p:nvPr/>
        </p:nvSpPr>
        <p:spPr bwMode="auto">
          <a:xfrm>
            <a:off x="1819275" y="3249613"/>
            <a:ext cx="3514725" cy="1218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fr-FR" noProof="1">
                <a:latin typeface="+mj-lt"/>
              </a:rPr>
              <a:t>Discipline de réalisation : </a:t>
            </a:r>
          </a:p>
          <a:p>
            <a:pPr marL="190500" lvl="1" eaLnBrk="0" hangingPunct="0">
              <a:lnSpc>
                <a:spcPct val="110000"/>
              </a:lnSpc>
              <a:buSzPct val="70000"/>
              <a:buFont typeface="Wingdings" pitchFamily="2" charset="2"/>
              <a:buChar char="Ø"/>
            </a:pPr>
            <a:r>
              <a:rPr lang="fr-FR" noProof="1">
                <a:latin typeface="+mj-lt"/>
              </a:rPr>
              <a:t> Méthodes, </a:t>
            </a:r>
            <a:r>
              <a:rPr lang="fr-FR" noProof="1" smtClean="0">
                <a:latin typeface="+mj-lt"/>
              </a:rPr>
              <a:t>langages, standards </a:t>
            </a:r>
            <a:r>
              <a:rPr lang="fr-FR" noProof="1">
                <a:latin typeface="+mj-lt"/>
              </a:rPr>
              <a:t>et outils de conception et de codage,</a:t>
            </a:r>
          </a:p>
          <a:p>
            <a:pPr marL="190500" lvl="1" eaLnBrk="0" hangingPunct="0">
              <a:lnSpc>
                <a:spcPct val="110000"/>
              </a:lnSpc>
              <a:buSzPct val="70000"/>
              <a:buFont typeface="Wingdings" pitchFamily="2" charset="2"/>
              <a:buChar char="Ø"/>
            </a:pPr>
            <a:r>
              <a:rPr lang="fr-FR" noProof="1">
                <a:latin typeface="+mj-lt"/>
              </a:rPr>
              <a:t> Outils de tests et de certification</a:t>
            </a:r>
            <a:r>
              <a:rPr lang="fr-FR" sz="1600" b="0" noProof="1">
                <a:solidFill>
                  <a:schemeClr val="bg1"/>
                </a:solidFill>
                <a:latin typeface="Impact" pitchFamily="34" charset="0"/>
              </a:rPr>
              <a:t>.</a:t>
            </a:r>
          </a:p>
        </p:txBody>
      </p:sp>
      <p:sp>
        <p:nvSpPr>
          <p:cNvPr id="288779" name="Rectangle 11"/>
          <p:cNvSpPr>
            <a:spLocks noChangeArrowheads="1"/>
          </p:cNvSpPr>
          <p:nvPr/>
        </p:nvSpPr>
        <p:spPr bwMode="auto">
          <a:xfrm>
            <a:off x="1819275" y="4579938"/>
            <a:ext cx="366712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fr-FR" sz="1600" noProof="1">
                <a:latin typeface="+mj-lt"/>
              </a:rPr>
              <a:t>Normes :</a:t>
            </a:r>
          </a:p>
          <a:p>
            <a:pPr marL="190500" lvl="1" eaLnBrk="0" hangingPunct="0">
              <a:buSzPct val="70000"/>
              <a:buFont typeface="Wingdings" pitchFamily="2" charset="2"/>
              <a:buChar char="Ø"/>
            </a:pPr>
            <a:r>
              <a:rPr lang="fr-FR" sz="1600" noProof="1">
                <a:latin typeface="+mj-lt"/>
              </a:rPr>
              <a:t>Manuel et Plan d’Assurance Qualité,</a:t>
            </a:r>
          </a:p>
          <a:p>
            <a:pPr marL="190500" lvl="1" eaLnBrk="0" hangingPunct="0">
              <a:buSzPct val="70000"/>
              <a:buFont typeface="Wingdings" pitchFamily="2" charset="2"/>
              <a:buChar char="Ø"/>
            </a:pPr>
            <a:r>
              <a:rPr lang="fr-FR" sz="1600" noProof="1">
                <a:latin typeface="+mj-lt"/>
              </a:rPr>
              <a:t>Normes de documents…</a:t>
            </a:r>
          </a:p>
          <a:p>
            <a:pPr eaLnBrk="0" hangingPunct="0">
              <a:buSzPct val="70000"/>
              <a:buFont typeface="Wingdings" pitchFamily="2" charset="2"/>
              <a:buNone/>
            </a:pPr>
            <a:r>
              <a:rPr lang="fr-FR" sz="1600" noProof="1">
                <a:latin typeface="+mj-lt"/>
              </a:rPr>
              <a:t>Gestion de </a:t>
            </a:r>
            <a:r>
              <a:rPr lang="fr-FR" sz="1600" noProof="1" smtClean="0">
                <a:latin typeface="+mj-lt"/>
              </a:rPr>
              <a:t>projet (itérations)</a:t>
            </a:r>
            <a:endParaRPr lang="fr-FR" sz="1600" noProof="1">
              <a:latin typeface="+mj-lt"/>
            </a:endParaRPr>
          </a:p>
          <a:p>
            <a:pPr eaLnBrk="0" hangingPunct="0">
              <a:buSzPct val="70000"/>
              <a:buFont typeface="Wingdings" pitchFamily="2" charset="2"/>
              <a:buNone/>
            </a:pPr>
            <a:r>
              <a:rPr lang="fr-FR" sz="1600" noProof="1">
                <a:latin typeface="+mj-lt"/>
              </a:rPr>
              <a:t>Gestion de </a:t>
            </a:r>
            <a:r>
              <a:rPr lang="fr-FR" sz="1600" noProof="1" smtClean="0">
                <a:latin typeface="+mj-lt"/>
              </a:rPr>
              <a:t>l'environnement (configurer</a:t>
            </a:r>
          </a:p>
          <a:p>
            <a:pPr eaLnBrk="0" hangingPunct="0">
              <a:buSzPct val="70000"/>
              <a:buFont typeface="Wingdings" pitchFamily="2" charset="2"/>
              <a:buNone/>
            </a:pPr>
            <a:r>
              <a:rPr lang="fr-FR" sz="1600" noProof="1" smtClean="0">
                <a:latin typeface="+mj-lt"/>
              </a:rPr>
              <a:t>le processus, choisir les outils).</a:t>
            </a:r>
            <a:endParaRPr lang="fr-FR" sz="1600" noProof="1">
              <a:latin typeface="+mj-lt"/>
            </a:endParaRPr>
          </a:p>
        </p:txBody>
      </p:sp>
      <p:sp>
        <p:nvSpPr>
          <p:cNvPr id="288780" name="Rectangle 12"/>
          <p:cNvSpPr>
            <a:spLocks noChangeArrowheads="1"/>
          </p:cNvSpPr>
          <p:nvPr/>
        </p:nvSpPr>
        <p:spPr bwMode="auto">
          <a:xfrm>
            <a:off x="5848350" y="1519238"/>
            <a:ext cx="1778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fr-FR" noProof="1">
                <a:latin typeface="+mj-lt"/>
              </a:rPr>
              <a:t>CONTROLE </a:t>
            </a:r>
          </a:p>
        </p:txBody>
      </p:sp>
      <p:sp>
        <p:nvSpPr>
          <p:cNvPr id="288781" name="Rectangle 13"/>
          <p:cNvSpPr>
            <a:spLocks noChangeArrowheads="1"/>
          </p:cNvSpPr>
          <p:nvPr/>
        </p:nvSpPr>
        <p:spPr bwMode="auto">
          <a:xfrm>
            <a:off x="5499100" y="1919288"/>
            <a:ext cx="2794000" cy="1218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fr-FR" noProof="1">
                <a:latin typeface="+mj-lt"/>
              </a:rPr>
              <a:t>Validation :</a:t>
            </a:r>
          </a:p>
          <a:p>
            <a:pPr marL="190500" lvl="1" eaLnBrk="0" hangingPunct="0">
              <a:lnSpc>
                <a:spcPct val="110000"/>
              </a:lnSpc>
              <a:buSzPct val="70000"/>
              <a:buFont typeface="Wingdings" pitchFamily="2" charset="2"/>
              <a:buChar char="Ø"/>
            </a:pPr>
            <a:r>
              <a:rPr lang="fr-FR" noProof="1">
                <a:latin typeface="+mj-lt"/>
              </a:rPr>
              <a:t> tests fonctionnels,</a:t>
            </a:r>
          </a:p>
          <a:p>
            <a:pPr marL="190500" lvl="1" eaLnBrk="0" hangingPunct="0">
              <a:lnSpc>
                <a:spcPct val="110000"/>
              </a:lnSpc>
              <a:buSzPct val="70000"/>
              <a:buFont typeface="Wingdings" pitchFamily="2" charset="2"/>
              <a:buChar char="Ø"/>
            </a:pPr>
            <a:r>
              <a:rPr lang="fr-FR" noProof="1">
                <a:latin typeface="+mj-lt"/>
              </a:rPr>
              <a:t> mesures de fiabilité,</a:t>
            </a:r>
          </a:p>
          <a:p>
            <a:pPr marL="190500" lvl="1" eaLnBrk="0" hangingPunct="0">
              <a:lnSpc>
                <a:spcPct val="110000"/>
              </a:lnSpc>
              <a:buSzPct val="70000"/>
              <a:buFont typeface="Wingdings" pitchFamily="2" charset="2"/>
              <a:buChar char="Ø"/>
            </a:pPr>
            <a:r>
              <a:rPr lang="fr-FR" noProof="1">
                <a:latin typeface="+mj-lt"/>
              </a:rPr>
              <a:t> performances …</a:t>
            </a:r>
          </a:p>
        </p:txBody>
      </p:sp>
      <p:sp>
        <p:nvSpPr>
          <p:cNvPr id="288782" name="Rectangle 14"/>
          <p:cNvSpPr>
            <a:spLocks noChangeArrowheads="1"/>
          </p:cNvSpPr>
          <p:nvPr/>
        </p:nvSpPr>
        <p:spPr bwMode="auto">
          <a:xfrm>
            <a:off x="5499100" y="3221038"/>
            <a:ext cx="2959100" cy="1335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fr-FR" sz="1600" noProof="1">
                <a:latin typeface="+mj-lt"/>
              </a:rPr>
              <a:t>Vérification : </a:t>
            </a:r>
          </a:p>
          <a:p>
            <a:pPr marL="190500" lvl="1" eaLnBrk="0" hangingPunct="0">
              <a:lnSpc>
                <a:spcPct val="110000"/>
              </a:lnSpc>
              <a:buSzPct val="70000"/>
              <a:buFont typeface="Wingdings" pitchFamily="2" charset="2"/>
              <a:buChar char="Ø"/>
            </a:pPr>
            <a:r>
              <a:rPr lang="fr-FR" sz="1600" noProof="1">
                <a:latin typeface="+mj-lt"/>
              </a:rPr>
              <a:t> analyses statiques (</a:t>
            </a:r>
            <a:r>
              <a:rPr lang="fr-FR" sz="1600" noProof="1" smtClean="0">
                <a:latin typeface="+mj-lt"/>
              </a:rPr>
              <a:t>mesures, respect des standards),</a:t>
            </a:r>
            <a:endParaRPr lang="fr-FR" sz="1600" noProof="1">
              <a:latin typeface="+mj-lt"/>
            </a:endParaRPr>
          </a:p>
          <a:p>
            <a:pPr marL="190500" lvl="1" eaLnBrk="0" hangingPunct="0">
              <a:lnSpc>
                <a:spcPct val="110000"/>
              </a:lnSpc>
              <a:buSzPct val="70000"/>
              <a:buFont typeface="Wingdings" pitchFamily="2" charset="2"/>
              <a:buChar char="Ø"/>
            </a:pPr>
            <a:r>
              <a:rPr lang="fr-FR" sz="1600" noProof="1">
                <a:latin typeface="+mj-lt"/>
              </a:rPr>
              <a:t> analyses dynamiques (tests structurels).</a:t>
            </a:r>
          </a:p>
        </p:txBody>
      </p:sp>
      <p:sp>
        <p:nvSpPr>
          <p:cNvPr id="288783" name="Rectangle 15"/>
          <p:cNvSpPr>
            <a:spLocks noChangeArrowheads="1"/>
          </p:cNvSpPr>
          <p:nvPr/>
        </p:nvSpPr>
        <p:spPr bwMode="auto">
          <a:xfrm>
            <a:off x="5499100" y="4724400"/>
            <a:ext cx="2882900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fr-FR" sz="1600" noProof="1">
                <a:latin typeface="+mj-lt"/>
              </a:rPr>
              <a:t>Respect des normes :</a:t>
            </a:r>
          </a:p>
          <a:p>
            <a:pPr marL="190500" lvl="1" eaLnBrk="0" hangingPunct="0">
              <a:lnSpc>
                <a:spcPct val="110000"/>
              </a:lnSpc>
              <a:buSzPct val="70000"/>
              <a:buFont typeface="Wingdings" pitchFamily="2" charset="2"/>
              <a:buChar char="Ø"/>
            </a:pPr>
            <a:r>
              <a:rPr lang="fr-FR" sz="1600" noProof="1">
                <a:latin typeface="+mj-lt"/>
              </a:rPr>
              <a:t> revues,</a:t>
            </a:r>
          </a:p>
          <a:p>
            <a:pPr marL="190500" lvl="1" eaLnBrk="0" hangingPunct="0">
              <a:lnSpc>
                <a:spcPct val="110000"/>
              </a:lnSpc>
              <a:buSzPct val="70000"/>
              <a:buFont typeface="Wingdings" pitchFamily="2" charset="2"/>
              <a:buChar char="Ø"/>
            </a:pPr>
            <a:r>
              <a:rPr lang="fr-FR" sz="1600" noProof="1">
                <a:latin typeface="+mj-lt"/>
              </a:rPr>
              <a:t> audits. </a:t>
            </a:r>
          </a:p>
          <a:p>
            <a:pPr eaLnBrk="0" hangingPunct="0">
              <a:lnSpc>
                <a:spcPct val="110000"/>
              </a:lnSpc>
              <a:buSzPct val="70000"/>
              <a:buFont typeface="Wingdings" pitchFamily="2" charset="2"/>
              <a:buNone/>
            </a:pPr>
            <a:r>
              <a:rPr lang="fr-FR" sz="1600" noProof="1">
                <a:latin typeface="+mj-lt"/>
              </a:rPr>
              <a:t>Respect des coûts et des </a:t>
            </a:r>
            <a:r>
              <a:rPr lang="fr-FR" sz="1600" noProof="1" smtClean="0">
                <a:latin typeface="+mj-lt"/>
              </a:rPr>
              <a:t>délais</a:t>
            </a:r>
          </a:p>
          <a:p>
            <a:pPr eaLnBrk="0" hangingPunct="0">
              <a:lnSpc>
                <a:spcPct val="110000"/>
              </a:lnSpc>
              <a:buSzPct val="70000"/>
              <a:buFont typeface="Wingdings" pitchFamily="2" charset="2"/>
              <a:buNone/>
            </a:pPr>
            <a:r>
              <a:rPr lang="fr-FR" sz="1600" noProof="1" smtClean="0">
                <a:latin typeface="+mj-lt"/>
              </a:rPr>
              <a:t>CMMI, SPICE, ITIL…</a:t>
            </a:r>
            <a:endParaRPr lang="fr-FR" sz="1600" noProof="1">
              <a:latin typeface="+mj-lt"/>
            </a:endParaRPr>
          </a:p>
        </p:txBody>
      </p:sp>
      <p:sp>
        <p:nvSpPr>
          <p:cNvPr id="288784" name="Line 16"/>
          <p:cNvSpPr>
            <a:spLocks noChangeShapeType="1"/>
          </p:cNvSpPr>
          <p:nvPr/>
        </p:nvSpPr>
        <p:spPr bwMode="auto">
          <a:xfrm>
            <a:off x="539750" y="1914525"/>
            <a:ext cx="791845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88785" name="Line 17"/>
          <p:cNvSpPr>
            <a:spLocks noChangeShapeType="1"/>
          </p:cNvSpPr>
          <p:nvPr/>
        </p:nvSpPr>
        <p:spPr bwMode="auto">
          <a:xfrm>
            <a:off x="539750" y="3181350"/>
            <a:ext cx="7918450" cy="4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88786" name="Line 18"/>
          <p:cNvSpPr>
            <a:spLocks noChangeShapeType="1"/>
          </p:cNvSpPr>
          <p:nvPr/>
        </p:nvSpPr>
        <p:spPr bwMode="auto">
          <a:xfrm>
            <a:off x="539750" y="4581525"/>
            <a:ext cx="7918450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88787" name="Line 19"/>
          <p:cNvSpPr>
            <a:spLocks noChangeShapeType="1"/>
          </p:cNvSpPr>
          <p:nvPr/>
        </p:nvSpPr>
        <p:spPr bwMode="auto">
          <a:xfrm>
            <a:off x="1725613" y="1371600"/>
            <a:ext cx="1587" cy="4756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88788" name="Line 20"/>
          <p:cNvSpPr>
            <a:spLocks noChangeShapeType="1"/>
          </p:cNvSpPr>
          <p:nvPr/>
        </p:nvSpPr>
        <p:spPr bwMode="auto">
          <a:xfrm flipH="1">
            <a:off x="5386388" y="1371600"/>
            <a:ext cx="9525" cy="4770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3" name="Espace réservé de la date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05AE3-F801-461C-8283-DB260AC02E96}" type="datetime2">
              <a:rPr lang="fr-FR" smtClean="0"/>
              <a:pPr/>
              <a:t>lundi 28 février 2011</a:t>
            </a:fld>
            <a:endParaRPr lang="en-US"/>
          </a:p>
        </p:txBody>
      </p:sp>
      <p:sp>
        <p:nvSpPr>
          <p:cNvPr id="24" name="Espace réservé du pied de page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 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>
          <a:xfrm>
            <a:off x="287338" y="239713"/>
            <a:ext cx="8637587" cy="579437"/>
          </a:xfrm>
        </p:spPr>
        <p:txBody>
          <a:bodyPr/>
          <a:lstStyle/>
          <a:p>
            <a:r>
              <a:rPr lang="fr-FR" sz="3200"/>
              <a:t>CONCLUSION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0" y="1292225"/>
            <a:ext cx="8077200" cy="5138738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fr-FR" sz="2800" dirty="0"/>
              <a:t>le Génie Logiciel fournit :</a:t>
            </a:r>
          </a:p>
          <a:p>
            <a:pPr lvl="1">
              <a:lnSpc>
                <a:spcPct val="110000"/>
              </a:lnSpc>
            </a:pPr>
            <a:r>
              <a:rPr lang="fr-FR" sz="2400" dirty="0"/>
              <a:t>les méthodes, </a:t>
            </a:r>
          </a:p>
          <a:p>
            <a:pPr lvl="1">
              <a:lnSpc>
                <a:spcPct val="110000"/>
              </a:lnSpc>
            </a:pPr>
            <a:r>
              <a:rPr lang="fr-FR" sz="2400" dirty="0"/>
              <a:t>la technologie </a:t>
            </a:r>
          </a:p>
          <a:p>
            <a:pPr lvl="1">
              <a:lnSpc>
                <a:spcPct val="110000"/>
              </a:lnSpc>
            </a:pPr>
            <a:r>
              <a:rPr lang="fr-FR" sz="2400" dirty="0"/>
              <a:t>les outils.</a:t>
            </a:r>
          </a:p>
          <a:p>
            <a:pPr>
              <a:lnSpc>
                <a:spcPct val="110000"/>
              </a:lnSpc>
            </a:pPr>
            <a:r>
              <a:rPr lang="fr-FR" sz="2800" dirty="0"/>
              <a:t>L’Assurance Qualité s’applique sur :</a:t>
            </a:r>
          </a:p>
          <a:p>
            <a:pPr lvl="1">
              <a:lnSpc>
                <a:spcPct val="110000"/>
              </a:lnSpc>
            </a:pPr>
            <a:r>
              <a:rPr lang="fr-FR" sz="2400" dirty="0"/>
              <a:t>les démarches, modèles et documents produits par les méthodes et outils de Génie Logiciel.</a:t>
            </a:r>
          </a:p>
          <a:p>
            <a:pPr>
              <a:lnSpc>
                <a:spcPct val="110000"/>
              </a:lnSpc>
            </a:pPr>
            <a:r>
              <a:rPr lang="fr-FR" sz="2800" dirty="0"/>
              <a:t>Le Contrôle Qualité ne fait que constater le bon ou le mauvais état du produit.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050BE-ECF7-4CD4-B292-6841B42E5DE2}" type="datetime2">
              <a:rPr lang="fr-FR" smtClean="0"/>
              <a:pPr/>
              <a:t>lundi 28 février 2011</a:t>
            </a:fld>
            <a:endParaRPr lang="en-US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 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pied de page 2"/>
          <p:cNvSpPr>
            <a:spLocks noGrp="1"/>
          </p:cNvSpPr>
          <p:nvPr>
            <p:ph type="ftr" sz="quarter" idx="10"/>
          </p:nvPr>
        </p:nvSpPr>
        <p:spPr>
          <a:xfrm>
            <a:off x="6324600" y="6381750"/>
            <a:ext cx="2133600" cy="476250"/>
          </a:xfrm>
        </p:spPr>
        <p:txBody>
          <a:bodyPr/>
          <a:lstStyle/>
          <a:p>
            <a:r>
              <a:rPr lang="fr-FR" dirty="0" smtClean="0"/>
              <a:t>ISIMA 3 </a:t>
            </a:r>
            <a:endParaRPr lang="fr-FR" dirty="0"/>
          </a:p>
        </p:txBody>
      </p:sp>
      <p:sp>
        <p:nvSpPr>
          <p:cNvPr id="95269" name="Rectangle 37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8153400" cy="914400"/>
          </a:xfrm>
        </p:spPr>
        <p:txBody>
          <a:bodyPr>
            <a:normAutofit/>
          </a:bodyPr>
          <a:lstStyle/>
          <a:p>
            <a:r>
              <a:rPr lang="fr-FR" sz="3200" dirty="0" smtClean="0"/>
              <a:t>Qualité du produit  : LA </a:t>
            </a:r>
            <a:r>
              <a:rPr lang="fr-FR" sz="3200" dirty="0"/>
              <a:t>NORME ISO </a:t>
            </a:r>
            <a:r>
              <a:rPr lang="fr-FR" sz="3200" dirty="0" err="1"/>
              <a:t>SQuaRE</a:t>
            </a:r>
            <a:r>
              <a:rPr lang="fr-FR" sz="3200" dirty="0"/>
              <a:t>* </a:t>
            </a:r>
          </a:p>
        </p:txBody>
      </p:sp>
      <p:sp>
        <p:nvSpPr>
          <p:cNvPr id="95235" name="Oval 3"/>
          <p:cNvSpPr>
            <a:spLocks noChangeArrowheads="1"/>
          </p:cNvSpPr>
          <p:nvPr/>
        </p:nvSpPr>
        <p:spPr bwMode="auto">
          <a:xfrm>
            <a:off x="4322763" y="3214688"/>
            <a:ext cx="976312" cy="9302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fr-FR" sz="1600" b="0">
                <a:solidFill>
                  <a:schemeClr val="bg1"/>
                </a:solidFill>
                <a:latin typeface="Impact" pitchFamily="34" charset="0"/>
              </a:rPr>
              <a:t>ISO</a:t>
            </a:r>
          </a:p>
          <a:p>
            <a:pPr algn="ctr" eaLnBrk="0" hangingPunct="0"/>
            <a:r>
              <a:rPr lang="fr-FR" sz="1600" b="0">
                <a:solidFill>
                  <a:schemeClr val="bg1"/>
                </a:solidFill>
                <a:latin typeface="Impact" pitchFamily="34" charset="0"/>
              </a:rPr>
              <a:t>SQuaRE*</a:t>
            </a:r>
          </a:p>
        </p:txBody>
      </p:sp>
      <p:sp>
        <p:nvSpPr>
          <p:cNvPr id="95236" name="AutoShape 4"/>
          <p:cNvSpPr>
            <a:spLocks noChangeArrowheads="1"/>
          </p:cNvSpPr>
          <p:nvPr/>
        </p:nvSpPr>
        <p:spPr bwMode="auto">
          <a:xfrm>
            <a:off x="3859213" y="2001838"/>
            <a:ext cx="1882775" cy="1130300"/>
          </a:xfrm>
          <a:custGeom>
            <a:avLst/>
            <a:gdLst>
              <a:gd name="G0" fmla="+- 7085 0 0"/>
              <a:gd name="G1" fmla="+- 21600 0 7085"/>
              <a:gd name="G2" fmla="*/ 7085 1 2"/>
              <a:gd name="G3" fmla="+- 21600 0 G2"/>
              <a:gd name="G4" fmla="+/ 7085 21600 2"/>
              <a:gd name="G5" fmla="+/ G1 0 2"/>
              <a:gd name="G6" fmla="*/ 21600 21600 7085"/>
              <a:gd name="G7" fmla="*/ G6 1 2"/>
              <a:gd name="G8" fmla="+- 21600 0 G7"/>
              <a:gd name="G9" fmla="*/ 21600 1 2"/>
              <a:gd name="G10" fmla="+- 7085 0 G9"/>
              <a:gd name="G11" fmla="?: G10 G8 0"/>
              <a:gd name="G12" fmla="?: G10 G7 21600"/>
              <a:gd name="T0" fmla="*/ 18057 w 21600"/>
              <a:gd name="T1" fmla="*/ 10800 h 21600"/>
              <a:gd name="T2" fmla="*/ 10800 w 21600"/>
              <a:gd name="T3" fmla="*/ 21600 h 21600"/>
              <a:gd name="T4" fmla="*/ 3543 w 21600"/>
              <a:gd name="T5" fmla="*/ 10800 h 21600"/>
              <a:gd name="T6" fmla="*/ 10800 w 21600"/>
              <a:gd name="T7" fmla="*/ 0 h 21600"/>
              <a:gd name="T8" fmla="*/ 5343 w 21600"/>
              <a:gd name="T9" fmla="*/ 5343 h 21600"/>
              <a:gd name="T10" fmla="*/ 16257 w 21600"/>
              <a:gd name="T11" fmla="*/ 1625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085" y="21600"/>
                </a:lnTo>
                <a:lnTo>
                  <a:pt x="14515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rgbClr val="FB601B"/>
            </a:outerShdw>
          </a:effectLst>
        </p:spPr>
        <p:txBody>
          <a:bodyPr wrap="none"/>
          <a:lstStyle/>
          <a:p>
            <a:pPr algn="ctr" eaLnBrk="0" hangingPunct="0"/>
            <a:r>
              <a:rPr lang="fr-FR" sz="1600" b="0" dirty="0">
                <a:latin typeface="Impact" pitchFamily="34" charset="0"/>
              </a:rPr>
              <a:t>Fonctionnalité</a:t>
            </a:r>
          </a:p>
        </p:txBody>
      </p:sp>
      <p:sp>
        <p:nvSpPr>
          <p:cNvPr id="95237" name="AutoShape 5"/>
          <p:cNvSpPr>
            <a:spLocks noChangeArrowheads="1"/>
          </p:cNvSpPr>
          <p:nvPr/>
        </p:nvSpPr>
        <p:spPr bwMode="auto">
          <a:xfrm flipV="1">
            <a:off x="3890963" y="4225925"/>
            <a:ext cx="1835150" cy="1143000"/>
          </a:xfrm>
          <a:custGeom>
            <a:avLst/>
            <a:gdLst>
              <a:gd name="G0" fmla="+- 7532 0 0"/>
              <a:gd name="G1" fmla="+- 21600 0 7532"/>
              <a:gd name="G2" fmla="*/ 7532 1 2"/>
              <a:gd name="G3" fmla="+- 21600 0 G2"/>
              <a:gd name="G4" fmla="+/ 7532 21600 2"/>
              <a:gd name="G5" fmla="+/ G1 0 2"/>
              <a:gd name="G6" fmla="*/ 21600 21600 7532"/>
              <a:gd name="G7" fmla="*/ G6 1 2"/>
              <a:gd name="G8" fmla="+- 21600 0 G7"/>
              <a:gd name="G9" fmla="*/ 21600 1 2"/>
              <a:gd name="G10" fmla="+- 7532 0 G9"/>
              <a:gd name="G11" fmla="?: G10 G8 0"/>
              <a:gd name="G12" fmla="?: G10 G7 21600"/>
              <a:gd name="T0" fmla="*/ 17834 w 21600"/>
              <a:gd name="T1" fmla="*/ 10800 h 21600"/>
              <a:gd name="T2" fmla="*/ 10800 w 21600"/>
              <a:gd name="T3" fmla="*/ 21600 h 21600"/>
              <a:gd name="T4" fmla="*/ 3766 w 21600"/>
              <a:gd name="T5" fmla="*/ 10800 h 21600"/>
              <a:gd name="T6" fmla="*/ 10800 w 21600"/>
              <a:gd name="T7" fmla="*/ 0 h 21600"/>
              <a:gd name="T8" fmla="*/ 5566 w 21600"/>
              <a:gd name="T9" fmla="*/ 5566 h 21600"/>
              <a:gd name="T10" fmla="*/ 16034 w 21600"/>
              <a:gd name="T11" fmla="*/ 1603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532" y="21600"/>
                </a:lnTo>
                <a:lnTo>
                  <a:pt x="14068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rgbClr val="FB601B"/>
            </a:outerShdw>
          </a:effectLst>
        </p:spPr>
        <p:txBody>
          <a:bodyPr wrap="none" anchor="ctr"/>
          <a:lstStyle/>
          <a:p>
            <a:endParaRPr lang="fr-FR"/>
          </a:p>
        </p:txBody>
      </p:sp>
      <p:sp>
        <p:nvSpPr>
          <p:cNvPr id="95238" name="AutoShape 6"/>
          <p:cNvSpPr>
            <a:spLocks noChangeArrowheads="1"/>
          </p:cNvSpPr>
          <p:nvPr/>
        </p:nvSpPr>
        <p:spPr bwMode="auto">
          <a:xfrm rot="3585869" flipV="1">
            <a:off x="2908300" y="3684588"/>
            <a:ext cx="1835150" cy="1143000"/>
          </a:xfrm>
          <a:custGeom>
            <a:avLst/>
            <a:gdLst>
              <a:gd name="G0" fmla="+- 7532 0 0"/>
              <a:gd name="G1" fmla="+- 21600 0 7532"/>
              <a:gd name="G2" fmla="*/ 7532 1 2"/>
              <a:gd name="G3" fmla="+- 21600 0 G2"/>
              <a:gd name="G4" fmla="+/ 7532 21600 2"/>
              <a:gd name="G5" fmla="+/ G1 0 2"/>
              <a:gd name="G6" fmla="*/ 21600 21600 7532"/>
              <a:gd name="G7" fmla="*/ G6 1 2"/>
              <a:gd name="G8" fmla="+- 21600 0 G7"/>
              <a:gd name="G9" fmla="*/ 21600 1 2"/>
              <a:gd name="G10" fmla="+- 7532 0 G9"/>
              <a:gd name="G11" fmla="?: G10 G8 0"/>
              <a:gd name="G12" fmla="?: G10 G7 21600"/>
              <a:gd name="T0" fmla="*/ 17834 w 21600"/>
              <a:gd name="T1" fmla="*/ 10800 h 21600"/>
              <a:gd name="T2" fmla="*/ 10800 w 21600"/>
              <a:gd name="T3" fmla="*/ 21600 h 21600"/>
              <a:gd name="T4" fmla="*/ 3766 w 21600"/>
              <a:gd name="T5" fmla="*/ 10800 h 21600"/>
              <a:gd name="T6" fmla="*/ 10800 w 21600"/>
              <a:gd name="T7" fmla="*/ 0 h 21600"/>
              <a:gd name="T8" fmla="*/ 5566 w 21600"/>
              <a:gd name="T9" fmla="*/ 5566 h 21600"/>
              <a:gd name="T10" fmla="*/ 16034 w 21600"/>
              <a:gd name="T11" fmla="*/ 1603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532" y="21600"/>
                </a:lnTo>
                <a:lnTo>
                  <a:pt x="14068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rgbClr val="FB601B"/>
            </a:outerShdw>
          </a:effectLst>
        </p:spPr>
        <p:txBody>
          <a:bodyPr vert="eaVert" wrap="none"/>
          <a:lstStyle/>
          <a:p>
            <a:pPr algn="ctr" eaLnBrk="0" hangingPunct="0"/>
            <a:endParaRPr lang="fr-FR" sz="1600" b="0">
              <a:latin typeface="Impact" pitchFamily="34" charset="0"/>
            </a:endParaRPr>
          </a:p>
        </p:txBody>
      </p:sp>
      <p:sp>
        <p:nvSpPr>
          <p:cNvPr id="95239" name="AutoShape 7"/>
          <p:cNvSpPr>
            <a:spLocks noChangeArrowheads="1"/>
          </p:cNvSpPr>
          <p:nvPr/>
        </p:nvSpPr>
        <p:spPr bwMode="auto">
          <a:xfrm rot="18000000">
            <a:off x="2840832" y="2558256"/>
            <a:ext cx="1885950" cy="1116013"/>
          </a:xfrm>
          <a:custGeom>
            <a:avLst/>
            <a:gdLst>
              <a:gd name="G0" fmla="+- 7655 0 0"/>
              <a:gd name="G1" fmla="+- 21600 0 7655"/>
              <a:gd name="G2" fmla="*/ 7655 1 2"/>
              <a:gd name="G3" fmla="+- 21600 0 G2"/>
              <a:gd name="G4" fmla="+/ 7655 21600 2"/>
              <a:gd name="G5" fmla="+/ G1 0 2"/>
              <a:gd name="G6" fmla="*/ 21600 21600 7655"/>
              <a:gd name="G7" fmla="*/ G6 1 2"/>
              <a:gd name="G8" fmla="+- 21600 0 G7"/>
              <a:gd name="G9" fmla="*/ 21600 1 2"/>
              <a:gd name="G10" fmla="+- 7655 0 G9"/>
              <a:gd name="G11" fmla="?: G10 G8 0"/>
              <a:gd name="G12" fmla="?: G10 G7 21600"/>
              <a:gd name="T0" fmla="*/ 17772 w 21600"/>
              <a:gd name="T1" fmla="*/ 10800 h 21600"/>
              <a:gd name="T2" fmla="*/ 10800 w 21600"/>
              <a:gd name="T3" fmla="*/ 21600 h 21600"/>
              <a:gd name="T4" fmla="*/ 3828 w 21600"/>
              <a:gd name="T5" fmla="*/ 10800 h 21600"/>
              <a:gd name="T6" fmla="*/ 10800 w 21600"/>
              <a:gd name="T7" fmla="*/ 0 h 21600"/>
              <a:gd name="T8" fmla="*/ 5628 w 21600"/>
              <a:gd name="T9" fmla="*/ 5628 h 21600"/>
              <a:gd name="T10" fmla="*/ 15972 w 21600"/>
              <a:gd name="T11" fmla="*/ 1597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655" y="21600"/>
                </a:lnTo>
                <a:lnTo>
                  <a:pt x="13945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rgbClr val="FB601B"/>
            </a:outerShdw>
          </a:effectLst>
        </p:spPr>
        <p:txBody>
          <a:bodyPr vert="eaVert" wrap="none" lIns="90000" tIns="46800" rIns="90000" bIns="46800"/>
          <a:lstStyle/>
          <a:p>
            <a:pPr algn="ctr" eaLnBrk="0" hangingPunct="0"/>
            <a:endParaRPr lang="fr-FR" sz="1600" b="0">
              <a:latin typeface="Impact" pitchFamily="34" charset="0"/>
            </a:endParaRPr>
          </a:p>
        </p:txBody>
      </p:sp>
      <p:sp>
        <p:nvSpPr>
          <p:cNvPr id="95242" name="AutoShape 10"/>
          <p:cNvSpPr>
            <a:spLocks noChangeArrowheads="1"/>
          </p:cNvSpPr>
          <p:nvPr/>
        </p:nvSpPr>
        <p:spPr bwMode="auto">
          <a:xfrm rot="-3585869" flipH="1" flipV="1">
            <a:off x="4908550" y="3717925"/>
            <a:ext cx="1820863" cy="1135063"/>
          </a:xfrm>
          <a:custGeom>
            <a:avLst/>
            <a:gdLst>
              <a:gd name="G0" fmla="+- 7532 0 0"/>
              <a:gd name="G1" fmla="+- 21600 0 7532"/>
              <a:gd name="G2" fmla="*/ 7532 1 2"/>
              <a:gd name="G3" fmla="+- 21600 0 G2"/>
              <a:gd name="G4" fmla="+/ 7532 21600 2"/>
              <a:gd name="G5" fmla="+/ G1 0 2"/>
              <a:gd name="G6" fmla="*/ 21600 21600 7532"/>
              <a:gd name="G7" fmla="*/ G6 1 2"/>
              <a:gd name="G8" fmla="+- 21600 0 G7"/>
              <a:gd name="G9" fmla="*/ 21600 1 2"/>
              <a:gd name="G10" fmla="+- 7532 0 G9"/>
              <a:gd name="G11" fmla="?: G10 G8 0"/>
              <a:gd name="G12" fmla="?: G10 G7 21600"/>
              <a:gd name="T0" fmla="*/ 17834 w 21600"/>
              <a:gd name="T1" fmla="*/ 10800 h 21600"/>
              <a:gd name="T2" fmla="*/ 10800 w 21600"/>
              <a:gd name="T3" fmla="*/ 21600 h 21600"/>
              <a:gd name="T4" fmla="*/ 3766 w 21600"/>
              <a:gd name="T5" fmla="*/ 10800 h 21600"/>
              <a:gd name="T6" fmla="*/ 10800 w 21600"/>
              <a:gd name="T7" fmla="*/ 0 h 21600"/>
              <a:gd name="T8" fmla="*/ 5566 w 21600"/>
              <a:gd name="T9" fmla="*/ 5566 h 21600"/>
              <a:gd name="T10" fmla="*/ 16034 w 21600"/>
              <a:gd name="T11" fmla="*/ 1603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532" y="21600"/>
                </a:lnTo>
                <a:lnTo>
                  <a:pt x="14068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99190" dir="2388334" algn="ctr" rotWithShape="0">
              <a:srgbClr val="FB601B"/>
            </a:outerShdw>
          </a:effectLst>
        </p:spPr>
        <p:txBody>
          <a:bodyPr wrap="none" anchor="ctr"/>
          <a:lstStyle/>
          <a:p>
            <a:endParaRPr lang="fr-FR"/>
          </a:p>
        </p:txBody>
      </p:sp>
      <p:sp>
        <p:nvSpPr>
          <p:cNvPr id="95243" name="AutoShape 11"/>
          <p:cNvSpPr>
            <a:spLocks noChangeArrowheads="1"/>
          </p:cNvSpPr>
          <p:nvPr/>
        </p:nvSpPr>
        <p:spPr bwMode="auto">
          <a:xfrm rot="3590004" flipH="1">
            <a:off x="4883944" y="2555081"/>
            <a:ext cx="1843088" cy="1114425"/>
          </a:xfrm>
          <a:custGeom>
            <a:avLst/>
            <a:gdLst>
              <a:gd name="G0" fmla="+- 7655 0 0"/>
              <a:gd name="G1" fmla="+- 21600 0 7655"/>
              <a:gd name="G2" fmla="*/ 7655 1 2"/>
              <a:gd name="G3" fmla="+- 21600 0 G2"/>
              <a:gd name="G4" fmla="+/ 7655 21600 2"/>
              <a:gd name="G5" fmla="+/ G1 0 2"/>
              <a:gd name="G6" fmla="*/ 21600 21600 7655"/>
              <a:gd name="G7" fmla="*/ G6 1 2"/>
              <a:gd name="G8" fmla="+- 21600 0 G7"/>
              <a:gd name="G9" fmla="*/ 21600 1 2"/>
              <a:gd name="G10" fmla="+- 7655 0 G9"/>
              <a:gd name="G11" fmla="?: G10 G8 0"/>
              <a:gd name="G12" fmla="?: G10 G7 21600"/>
              <a:gd name="T0" fmla="*/ 17772 w 21600"/>
              <a:gd name="T1" fmla="*/ 10800 h 21600"/>
              <a:gd name="T2" fmla="*/ 10800 w 21600"/>
              <a:gd name="T3" fmla="*/ 21600 h 21600"/>
              <a:gd name="T4" fmla="*/ 3828 w 21600"/>
              <a:gd name="T5" fmla="*/ 10800 h 21600"/>
              <a:gd name="T6" fmla="*/ 10800 w 21600"/>
              <a:gd name="T7" fmla="*/ 0 h 21600"/>
              <a:gd name="T8" fmla="*/ 5628 w 21600"/>
              <a:gd name="T9" fmla="*/ 5628 h 21600"/>
              <a:gd name="T10" fmla="*/ 15972 w 21600"/>
              <a:gd name="T11" fmla="*/ 1597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655" y="21600"/>
                </a:lnTo>
                <a:lnTo>
                  <a:pt x="13945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rgbClr val="FB601B"/>
            </a:outerShdw>
          </a:effectLst>
        </p:spPr>
        <p:txBody>
          <a:bodyPr rot="10800000" vert="eaVert" wrap="none"/>
          <a:lstStyle/>
          <a:p>
            <a:pPr algn="ctr" eaLnBrk="0" hangingPunct="0"/>
            <a:endParaRPr lang="fr-FR" sz="1600" b="0" dirty="0">
              <a:latin typeface="Impact" pitchFamily="34" charset="0"/>
            </a:endParaRPr>
          </a:p>
        </p:txBody>
      </p:sp>
      <p:sp>
        <p:nvSpPr>
          <p:cNvPr id="95255" name="Text Box 23"/>
          <p:cNvSpPr txBox="1">
            <a:spLocks noChangeArrowheads="1"/>
          </p:cNvSpPr>
          <p:nvPr/>
        </p:nvSpPr>
        <p:spPr bwMode="auto">
          <a:xfrm>
            <a:off x="4098925" y="4910138"/>
            <a:ext cx="1417674" cy="34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1600" b="0" dirty="0" err="1">
                <a:latin typeface="Impact" pitchFamily="34" charset="0"/>
              </a:rPr>
              <a:t>Maintenabilité</a:t>
            </a:r>
            <a:endParaRPr lang="fr-FR" sz="1600" b="0" dirty="0">
              <a:latin typeface="Impact" pitchFamily="34" charset="0"/>
            </a:endParaRPr>
          </a:p>
        </p:txBody>
      </p:sp>
      <p:sp>
        <p:nvSpPr>
          <p:cNvPr id="95256" name="Text Box 24"/>
          <p:cNvSpPr txBox="1">
            <a:spLocks noChangeArrowheads="1"/>
          </p:cNvSpPr>
          <p:nvPr/>
        </p:nvSpPr>
        <p:spPr bwMode="auto">
          <a:xfrm>
            <a:off x="3171825" y="2900363"/>
            <a:ext cx="1075144" cy="34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1600" b="0" dirty="0">
                <a:latin typeface="Impact" pitchFamily="34" charset="0"/>
              </a:rPr>
              <a:t>Portabilité</a:t>
            </a:r>
          </a:p>
        </p:txBody>
      </p:sp>
      <p:sp>
        <p:nvSpPr>
          <p:cNvPr id="95257" name="Text Box 25"/>
          <p:cNvSpPr txBox="1">
            <a:spLocks noChangeArrowheads="1"/>
          </p:cNvSpPr>
          <p:nvPr/>
        </p:nvSpPr>
        <p:spPr bwMode="auto">
          <a:xfrm>
            <a:off x="5457825" y="2900363"/>
            <a:ext cx="866241" cy="34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1600" b="0" dirty="0">
                <a:latin typeface="Impact" pitchFamily="34" charset="0"/>
              </a:rPr>
              <a:t>Fiabilité</a:t>
            </a:r>
            <a:endParaRPr lang="fr-FR" sz="2400" b="0" dirty="0">
              <a:latin typeface="Times New Roman" pitchFamily="18" charset="0"/>
            </a:endParaRPr>
          </a:p>
        </p:txBody>
      </p:sp>
      <p:sp>
        <p:nvSpPr>
          <p:cNvPr id="95258" name="Text Box 26"/>
          <p:cNvSpPr txBox="1">
            <a:spLocks noChangeArrowheads="1"/>
          </p:cNvSpPr>
          <p:nvPr/>
        </p:nvSpPr>
        <p:spPr bwMode="auto">
          <a:xfrm>
            <a:off x="5316538" y="4064000"/>
            <a:ext cx="1167605" cy="34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1600" b="0" dirty="0" err="1">
                <a:latin typeface="Impact" pitchFamily="34" charset="0"/>
              </a:rPr>
              <a:t>Utilisabilité</a:t>
            </a:r>
            <a:endParaRPr lang="fr-FR" sz="1600" b="0" dirty="0">
              <a:latin typeface="Impact" pitchFamily="34" charset="0"/>
            </a:endParaRPr>
          </a:p>
        </p:txBody>
      </p:sp>
      <p:sp>
        <p:nvSpPr>
          <p:cNvPr id="95259" name="Text Box 27"/>
          <p:cNvSpPr txBox="1">
            <a:spLocks noChangeArrowheads="1"/>
          </p:cNvSpPr>
          <p:nvPr/>
        </p:nvSpPr>
        <p:spPr bwMode="auto">
          <a:xfrm>
            <a:off x="3173413" y="4025900"/>
            <a:ext cx="1148369" cy="34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1600" b="0" dirty="0">
                <a:latin typeface="Impact" pitchFamily="34" charset="0"/>
              </a:rPr>
              <a:t>Rendement</a:t>
            </a:r>
          </a:p>
        </p:txBody>
      </p:sp>
      <p:sp>
        <p:nvSpPr>
          <p:cNvPr id="95260" name="Text Box 28"/>
          <p:cNvSpPr txBox="1">
            <a:spLocks noChangeArrowheads="1"/>
          </p:cNvSpPr>
          <p:nvPr/>
        </p:nvSpPr>
        <p:spPr bwMode="auto">
          <a:xfrm>
            <a:off x="3048000" y="1143000"/>
            <a:ext cx="3343275" cy="586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 eaLnBrk="0" hangingPunct="0"/>
            <a:r>
              <a:rPr lang="fr-FR" sz="1600" b="1" dirty="0">
                <a:latin typeface="+mj-lt"/>
                <a:ea typeface="Gulim" pitchFamily="34" charset="-127"/>
              </a:rPr>
              <a:t>Les fonctions demandées sont-elles présentes dans le logiciel ?</a:t>
            </a:r>
          </a:p>
        </p:txBody>
      </p:sp>
      <p:sp>
        <p:nvSpPr>
          <p:cNvPr id="95262" name="Text Box 30"/>
          <p:cNvSpPr txBox="1">
            <a:spLocks noChangeArrowheads="1"/>
          </p:cNvSpPr>
          <p:nvPr/>
        </p:nvSpPr>
        <p:spPr bwMode="auto">
          <a:xfrm>
            <a:off x="6661150" y="2205038"/>
            <a:ext cx="1779588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fr-FR" sz="1600" b="1" dirty="0">
                <a:latin typeface="+mj-lt"/>
                <a:ea typeface="Gulim" pitchFamily="34" charset="-127"/>
              </a:rPr>
              <a:t>Peut-on avoir confiance dans le logiciel ?</a:t>
            </a:r>
          </a:p>
        </p:txBody>
      </p:sp>
      <p:sp>
        <p:nvSpPr>
          <p:cNvPr id="95263" name="Text Box 31"/>
          <p:cNvSpPr txBox="1">
            <a:spLocks noChangeArrowheads="1"/>
          </p:cNvSpPr>
          <p:nvPr/>
        </p:nvSpPr>
        <p:spPr bwMode="auto">
          <a:xfrm>
            <a:off x="6565900" y="4503738"/>
            <a:ext cx="2120900" cy="586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eaLnBrk="0" hangingPunct="0"/>
            <a:r>
              <a:rPr lang="fr-FR" sz="1600" b="1" dirty="0">
                <a:latin typeface="+mj-lt"/>
                <a:ea typeface="Gulim" pitchFamily="34" charset="-127"/>
              </a:rPr>
              <a:t>Le logiciel est-il facile d'utilisation ?</a:t>
            </a:r>
          </a:p>
        </p:txBody>
      </p:sp>
      <p:sp>
        <p:nvSpPr>
          <p:cNvPr id="95264" name="Text Box 32"/>
          <p:cNvSpPr txBox="1">
            <a:spLocks noChangeArrowheads="1"/>
          </p:cNvSpPr>
          <p:nvPr/>
        </p:nvSpPr>
        <p:spPr bwMode="auto">
          <a:xfrm>
            <a:off x="3581400" y="5562600"/>
            <a:ext cx="2438400" cy="586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 eaLnBrk="0" hangingPunct="0"/>
            <a:r>
              <a:rPr lang="fr-FR" sz="1600" b="1" dirty="0">
                <a:latin typeface="+mj-lt"/>
                <a:ea typeface="Gulim" pitchFamily="34" charset="-127"/>
              </a:rPr>
              <a:t>Le logiciel est-il facile à modifier ?</a:t>
            </a:r>
          </a:p>
        </p:txBody>
      </p:sp>
      <p:sp>
        <p:nvSpPr>
          <p:cNvPr id="95265" name="Text Box 33"/>
          <p:cNvSpPr txBox="1">
            <a:spLocks noChangeArrowheads="1"/>
          </p:cNvSpPr>
          <p:nvPr/>
        </p:nvSpPr>
        <p:spPr bwMode="auto">
          <a:xfrm>
            <a:off x="990600" y="4267200"/>
            <a:ext cx="1893888" cy="586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 eaLnBrk="0" hangingPunct="0"/>
            <a:r>
              <a:rPr lang="fr-FR" sz="1600" b="1" dirty="0">
                <a:latin typeface="+mj-lt"/>
                <a:ea typeface="Gulim" pitchFamily="34" charset="-127"/>
              </a:rPr>
              <a:t>Le logiciel est-il performant ?</a:t>
            </a:r>
          </a:p>
        </p:txBody>
      </p:sp>
      <p:sp>
        <p:nvSpPr>
          <p:cNvPr id="95266" name="Text Box 34"/>
          <p:cNvSpPr txBox="1">
            <a:spLocks noChangeArrowheads="1"/>
          </p:cNvSpPr>
          <p:nvPr/>
        </p:nvSpPr>
        <p:spPr bwMode="auto">
          <a:xfrm>
            <a:off x="990600" y="1905000"/>
            <a:ext cx="19431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fr-FR" sz="1600" b="1" dirty="0">
                <a:latin typeface="+mj-lt"/>
                <a:ea typeface="Gulim" pitchFamily="34" charset="-127"/>
              </a:rPr>
              <a:t>Le logiciel est-il facile à transposer dans d'autres environnements  ?</a:t>
            </a:r>
          </a:p>
        </p:txBody>
      </p:sp>
      <p:sp>
        <p:nvSpPr>
          <p:cNvPr id="95270" name="Text Box 38"/>
          <p:cNvSpPr txBox="1">
            <a:spLocks noChangeArrowheads="1"/>
          </p:cNvSpPr>
          <p:nvPr/>
        </p:nvSpPr>
        <p:spPr bwMode="auto">
          <a:xfrm>
            <a:off x="0" y="6096000"/>
            <a:ext cx="8839200" cy="34073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r>
              <a:rPr lang="fr-FR" sz="1600" dirty="0">
                <a:latin typeface="Andalus" pitchFamily="2" charset="-78"/>
                <a:cs typeface="Andalus" pitchFamily="2" charset="-78"/>
              </a:rPr>
              <a:t>(*) Software Product </a:t>
            </a:r>
            <a:r>
              <a:rPr lang="fr-FR" sz="1600" dirty="0" err="1">
                <a:latin typeface="Andalus" pitchFamily="2" charset="-78"/>
                <a:cs typeface="Andalus" pitchFamily="2" charset="-78"/>
              </a:rPr>
              <a:t>Quality</a:t>
            </a:r>
            <a:r>
              <a:rPr lang="fr-FR" sz="1600" dirty="0">
                <a:latin typeface="Andalus" pitchFamily="2" charset="-78"/>
                <a:cs typeface="Andalus" pitchFamily="2" charset="-78"/>
              </a:rPr>
              <a:t> </a:t>
            </a:r>
            <a:r>
              <a:rPr lang="fr-FR" sz="1600" dirty="0" err="1">
                <a:latin typeface="Andalus" pitchFamily="2" charset="-78"/>
                <a:cs typeface="Andalus" pitchFamily="2" charset="-78"/>
              </a:rPr>
              <a:t>Requirement</a:t>
            </a:r>
            <a:r>
              <a:rPr lang="fr-FR" sz="1600" dirty="0">
                <a:latin typeface="Andalus" pitchFamily="2" charset="-78"/>
                <a:cs typeface="Andalus" pitchFamily="2" charset="-78"/>
              </a:rPr>
              <a:t> and </a:t>
            </a:r>
            <a:r>
              <a:rPr lang="fr-FR" sz="1600" dirty="0" smtClean="0">
                <a:latin typeface="Andalus" pitchFamily="2" charset="-78"/>
                <a:cs typeface="Andalus" pitchFamily="2" charset="-78"/>
              </a:rPr>
              <a:t>Evaluation (iso </a:t>
            </a:r>
            <a:r>
              <a:rPr lang="fr-FR" sz="1600" dirty="0">
                <a:latin typeface="Andalus" pitchFamily="2" charset="-78"/>
                <a:cs typeface="Andalus" pitchFamily="2" charset="-78"/>
              </a:rPr>
              <a:t>25000 : fusion de 9126 et 14598) </a:t>
            </a:r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>
          <a:xfrm>
            <a:off x="3429000" y="6381750"/>
            <a:ext cx="2133600" cy="476250"/>
          </a:xfrm>
        </p:spPr>
        <p:txBody>
          <a:bodyPr/>
          <a:lstStyle/>
          <a:p>
            <a:fld id="{6ECEFF8C-0882-487A-95B7-16A3552AE48D}" type="datetime2">
              <a:rPr lang="fr-FR" smtClean="0"/>
              <a:pPr/>
              <a:t>lundi 28 février 2011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6147486" y="6499656"/>
            <a:ext cx="1066800" cy="228600"/>
          </a:xfrm>
        </p:spPr>
        <p:txBody>
          <a:bodyPr/>
          <a:lstStyle/>
          <a:p>
            <a:pPr algn="ctr"/>
            <a:r>
              <a:rPr lang="fr-FR" dirty="0" smtClean="0"/>
              <a:t>ISIMA 3 </a:t>
            </a:r>
            <a:endParaRPr lang="fr-FR" dirty="0"/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 flipV="1">
            <a:off x="681038" y="1103313"/>
            <a:ext cx="693737" cy="454025"/>
          </a:xfrm>
          <a:custGeom>
            <a:avLst/>
            <a:gdLst>
              <a:gd name="G0" fmla="+- 7532 0 0"/>
              <a:gd name="G1" fmla="+- 21600 0 7532"/>
              <a:gd name="G2" fmla="*/ 7532 1 2"/>
              <a:gd name="G3" fmla="+- 21600 0 G2"/>
              <a:gd name="G4" fmla="+/ 7532 21600 2"/>
              <a:gd name="G5" fmla="+/ G1 0 2"/>
              <a:gd name="G6" fmla="*/ 21600 21600 7532"/>
              <a:gd name="G7" fmla="*/ G6 1 2"/>
              <a:gd name="G8" fmla="+- 21600 0 G7"/>
              <a:gd name="G9" fmla="*/ 21600 1 2"/>
              <a:gd name="G10" fmla="+- 7532 0 G9"/>
              <a:gd name="G11" fmla="?: G10 G8 0"/>
              <a:gd name="G12" fmla="?: G10 G7 21600"/>
              <a:gd name="T0" fmla="*/ 17834 w 21600"/>
              <a:gd name="T1" fmla="*/ 10800 h 21600"/>
              <a:gd name="T2" fmla="*/ 10800 w 21600"/>
              <a:gd name="T3" fmla="*/ 21600 h 21600"/>
              <a:gd name="T4" fmla="*/ 3766 w 21600"/>
              <a:gd name="T5" fmla="*/ 10800 h 21600"/>
              <a:gd name="T6" fmla="*/ 10800 w 21600"/>
              <a:gd name="T7" fmla="*/ 0 h 21600"/>
              <a:gd name="T8" fmla="*/ 5566 w 21600"/>
              <a:gd name="T9" fmla="*/ 5566 h 21600"/>
              <a:gd name="T10" fmla="*/ 16034 w 21600"/>
              <a:gd name="T11" fmla="*/ 1603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532" y="21600"/>
                </a:lnTo>
                <a:lnTo>
                  <a:pt x="14068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7175" name="AutoShape 7"/>
          <p:cNvSpPr>
            <a:spLocks noChangeArrowheads="1"/>
          </p:cNvSpPr>
          <p:nvPr/>
        </p:nvSpPr>
        <p:spPr bwMode="auto">
          <a:xfrm rot="3585869" flipV="1">
            <a:off x="290513" y="898525"/>
            <a:ext cx="730250" cy="431800"/>
          </a:xfrm>
          <a:custGeom>
            <a:avLst/>
            <a:gdLst>
              <a:gd name="G0" fmla="+- 7532 0 0"/>
              <a:gd name="G1" fmla="+- 21600 0 7532"/>
              <a:gd name="G2" fmla="*/ 7532 1 2"/>
              <a:gd name="G3" fmla="+- 21600 0 G2"/>
              <a:gd name="G4" fmla="+/ 7532 21600 2"/>
              <a:gd name="G5" fmla="+/ G1 0 2"/>
              <a:gd name="G6" fmla="*/ 21600 21600 7532"/>
              <a:gd name="G7" fmla="*/ G6 1 2"/>
              <a:gd name="G8" fmla="+- 21600 0 G7"/>
              <a:gd name="G9" fmla="*/ 21600 1 2"/>
              <a:gd name="G10" fmla="+- 7532 0 G9"/>
              <a:gd name="G11" fmla="?: G10 G8 0"/>
              <a:gd name="G12" fmla="?: G10 G7 21600"/>
              <a:gd name="T0" fmla="*/ 17834 w 21600"/>
              <a:gd name="T1" fmla="*/ 10800 h 21600"/>
              <a:gd name="T2" fmla="*/ 10800 w 21600"/>
              <a:gd name="T3" fmla="*/ 21600 h 21600"/>
              <a:gd name="T4" fmla="*/ 3766 w 21600"/>
              <a:gd name="T5" fmla="*/ 10800 h 21600"/>
              <a:gd name="T6" fmla="*/ 10800 w 21600"/>
              <a:gd name="T7" fmla="*/ 0 h 21600"/>
              <a:gd name="T8" fmla="*/ 5566 w 21600"/>
              <a:gd name="T9" fmla="*/ 5566 h 21600"/>
              <a:gd name="T10" fmla="*/ 16034 w 21600"/>
              <a:gd name="T11" fmla="*/ 1603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532" y="21600"/>
                </a:lnTo>
                <a:lnTo>
                  <a:pt x="14068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7176" name="AutoShape 8"/>
          <p:cNvSpPr>
            <a:spLocks noChangeArrowheads="1"/>
          </p:cNvSpPr>
          <p:nvPr/>
        </p:nvSpPr>
        <p:spPr bwMode="auto">
          <a:xfrm rot="-3590004">
            <a:off x="265907" y="450056"/>
            <a:ext cx="749300" cy="420687"/>
          </a:xfrm>
          <a:custGeom>
            <a:avLst/>
            <a:gdLst>
              <a:gd name="G0" fmla="+- 7655 0 0"/>
              <a:gd name="G1" fmla="+- 21600 0 7655"/>
              <a:gd name="G2" fmla="*/ 7655 1 2"/>
              <a:gd name="G3" fmla="+- 21600 0 G2"/>
              <a:gd name="G4" fmla="+/ 7655 21600 2"/>
              <a:gd name="G5" fmla="+/ G1 0 2"/>
              <a:gd name="G6" fmla="*/ 21600 21600 7655"/>
              <a:gd name="G7" fmla="*/ G6 1 2"/>
              <a:gd name="G8" fmla="+- 21600 0 G7"/>
              <a:gd name="G9" fmla="*/ 21600 1 2"/>
              <a:gd name="G10" fmla="+- 7655 0 G9"/>
              <a:gd name="G11" fmla="?: G10 G8 0"/>
              <a:gd name="G12" fmla="?: G10 G7 21600"/>
              <a:gd name="T0" fmla="*/ 17772 w 21600"/>
              <a:gd name="T1" fmla="*/ 10800 h 21600"/>
              <a:gd name="T2" fmla="*/ 10800 w 21600"/>
              <a:gd name="T3" fmla="*/ 21600 h 21600"/>
              <a:gd name="T4" fmla="*/ 3828 w 21600"/>
              <a:gd name="T5" fmla="*/ 10800 h 21600"/>
              <a:gd name="T6" fmla="*/ 10800 w 21600"/>
              <a:gd name="T7" fmla="*/ 0 h 21600"/>
              <a:gd name="T8" fmla="*/ 5628 w 21600"/>
              <a:gd name="T9" fmla="*/ 5628 h 21600"/>
              <a:gd name="T10" fmla="*/ 15972 w 21600"/>
              <a:gd name="T11" fmla="*/ 1597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655" y="21600"/>
                </a:lnTo>
                <a:lnTo>
                  <a:pt x="13945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7177" name="AutoShape 9"/>
          <p:cNvSpPr>
            <a:spLocks noChangeArrowheads="1"/>
          </p:cNvSpPr>
          <p:nvPr/>
        </p:nvSpPr>
        <p:spPr bwMode="auto">
          <a:xfrm rot="-3585869" flipH="1" flipV="1">
            <a:off x="1027907" y="899319"/>
            <a:ext cx="731837" cy="428625"/>
          </a:xfrm>
          <a:custGeom>
            <a:avLst/>
            <a:gdLst>
              <a:gd name="G0" fmla="+- 7532 0 0"/>
              <a:gd name="G1" fmla="+- 21600 0 7532"/>
              <a:gd name="G2" fmla="*/ 7532 1 2"/>
              <a:gd name="G3" fmla="+- 21600 0 G2"/>
              <a:gd name="G4" fmla="+/ 7532 21600 2"/>
              <a:gd name="G5" fmla="+/ G1 0 2"/>
              <a:gd name="G6" fmla="*/ 21600 21600 7532"/>
              <a:gd name="G7" fmla="*/ G6 1 2"/>
              <a:gd name="G8" fmla="+- 21600 0 G7"/>
              <a:gd name="G9" fmla="*/ 21600 1 2"/>
              <a:gd name="G10" fmla="+- 7532 0 G9"/>
              <a:gd name="G11" fmla="?: G10 G8 0"/>
              <a:gd name="G12" fmla="?: G10 G7 21600"/>
              <a:gd name="T0" fmla="*/ 17834 w 21600"/>
              <a:gd name="T1" fmla="*/ 10800 h 21600"/>
              <a:gd name="T2" fmla="*/ 10800 w 21600"/>
              <a:gd name="T3" fmla="*/ 21600 h 21600"/>
              <a:gd name="T4" fmla="*/ 3766 w 21600"/>
              <a:gd name="T5" fmla="*/ 10800 h 21600"/>
              <a:gd name="T6" fmla="*/ 10800 w 21600"/>
              <a:gd name="T7" fmla="*/ 0 h 21600"/>
              <a:gd name="T8" fmla="*/ 5566 w 21600"/>
              <a:gd name="T9" fmla="*/ 5566 h 21600"/>
              <a:gd name="T10" fmla="*/ 16034 w 21600"/>
              <a:gd name="T11" fmla="*/ 1603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532" y="21600"/>
                </a:lnTo>
                <a:lnTo>
                  <a:pt x="14068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7178" name="AutoShape 10"/>
          <p:cNvSpPr>
            <a:spLocks noChangeArrowheads="1"/>
          </p:cNvSpPr>
          <p:nvPr/>
        </p:nvSpPr>
        <p:spPr bwMode="auto">
          <a:xfrm rot="3590004" flipH="1">
            <a:off x="1032669" y="453231"/>
            <a:ext cx="749300" cy="420688"/>
          </a:xfrm>
          <a:custGeom>
            <a:avLst/>
            <a:gdLst>
              <a:gd name="G0" fmla="+- 7655 0 0"/>
              <a:gd name="G1" fmla="+- 21600 0 7655"/>
              <a:gd name="G2" fmla="*/ 7655 1 2"/>
              <a:gd name="G3" fmla="+- 21600 0 G2"/>
              <a:gd name="G4" fmla="+/ 7655 21600 2"/>
              <a:gd name="G5" fmla="+/ G1 0 2"/>
              <a:gd name="G6" fmla="*/ 21600 21600 7655"/>
              <a:gd name="G7" fmla="*/ G6 1 2"/>
              <a:gd name="G8" fmla="+- 21600 0 G7"/>
              <a:gd name="G9" fmla="*/ 21600 1 2"/>
              <a:gd name="G10" fmla="+- 7655 0 G9"/>
              <a:gd name="G11" fmla="?: G10 G8 0"/>
              <a:gd name="G12" fmla="?: G10 G7 21600"/>
              <a:gd name="T0" fmla="*/ 17772 w 21600"/>
              <a:gd name="T1" fmla="*/ 10800 h 21600"/>
              <a:gd name="T2" fmla="*/ 10800 w 21600"/>
              <a:gd name="T3" fmla="*/ 21600 h 21600"/>
              <a:gd name="T4" fmla="*/ 3828 w 21600"/>
              <a:gd name="T5" fmla="*/ 10800 h 21600"/>
              <a:gd name="T6" fmla="*/ 10800 w 21600"/>
              <a:gd name="T7" fmla="*/ 0 h 21600"/>
              <a:gd name="T8" fmla="*/ 5628 w 21600"/>
              <a:gd name="T9" fmla="*/ 5628 h 21600"/>
              <a:gd name="T10" fmla="*/ 15972 w 21600"/>
              <a:gd name="T11" fmla="*/ 1597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655" y="21600"/>
                </a:lnTo>
                <a:lnTo>
                  <a:pt x="13945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7180" name="AutoShape 12"/>
          <p:cNvSpPr>
            <a:spLocks noChangeArrowheads="1"/>
          </p:cNvSpPr>
          <p:nvPr/>
        </p:nvSpPr>
        <p:spPr bwMode="auto">
          <a:xfrm>
            <a:off x="671513" y="192088"/>
            <a:ext cx="712787" cy="449262"/>
          </a:xfrm>
          <a:custGeom>
            <a:avLst/>
            <a:gdLst>
              <a:gd name="G0" fmla="+- 7085 0 0"/>
              <a:gd name="G1" fmla="+- 21600 0 7085"/>
              <a:gd name="G2" fmla="*/ 7085 1 2"/>
              <a:gd name="G3" fmla="+- 21600 0 G2"/>
              <a:gd name="G4" fmla="+/ 7085 21600 2"/>
              <a:gd name="G5" fmla="+/ G1 0 2"/>
              <a:gd name="G6" fmla="*/ 21600 21600 7085"/>
              <a:gd name="G7" fmla="*/ G6 1 2"/>
              <a:gd name="G8" fmla="+- 21600 0 G7"/>
              <a:gd name="G9" fmla="*/ 21600 1 2"/>
              <a:gd name="G10" fmla="+- 7085 0 G9"/>
              <a:gd name="G11" fmla="?: G10 G8 0"/>
              <a:gd name="G12" fmla="?: G10 G7 21600"/>
              <a:gd name="T0" fmla="*/ 18057 w 21600"/>
              <a:gd name="T1" fmla="*/ 10800 h 21600"/>
              <a:gd name="T2" fmla="*/ 10800 w 21600"/>
              <a:gd name="T3" fmla="*/ 21600 h 21600"/>
              <a:gd name="T4" fmla="*/ 3543 w 21600"/>
              <a:gd name="T5" fmla="*/ 10800 h 21600"/>
              <a:gd name="T6" fmla="*/ 10800 w 21600"/>
              <a:gd name="T7" fmla="*/ 0 h 21600"/>
              <a:gd name="T8" fmla="*/ 5343 w 21600"/>
              <a:gd name="T9" fmla="*/ 5343 h 21600"/>
              <a:gd name="T10" fmla="*/ 16257 w 21600"/>
              <a:gd name="T11" fmla="*/ 1625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085" y="21600"/>
                </a:lnTo>
                <a:lnTo>
                  <a:pt x="14515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B601B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 eaLnBrk="0" hangingPunct="0"/>
            <a:r>
              <a:rPr lang="fr-FR" sz="600" b="0">
                <a:solidFill>
                  <a:schemeClr val="bg1"/>
                </a:solidFill>
                <a:latin typeface="Impact" pitchFamily="34" charset="0"/>
              </a:rPr>
              <a:t>Fonctionnalité</a:t>
            </a:r>
          </a:p>
        </p:txBody>
      </p:sp>
      <p:sp>
        <p:nvSpPr>
          <p:cNvPr id="7181" name="AutoShape 13"/>
          <p:cNvSpPr>
            <a:spLocks noChangeArrowheads="1"/>
          </p:cNvSpPr>
          <p:nvPr/>
        </p:nvSpPr>
        <p:spPr bwMode="auto">
          <a:xfrm flipV="1">
            <a:off x="671513" y="1077913"/>
            <a:ext cx="693737" cy="454025"/>
          </a:xfrm>
          <a:custGeom>
            <a:avLst/>
            <a:gdLst>
              <a:gd name="G0" fmla="+- 7532 0 0"/>
              <a:gd name="G1" fmla="+- 21600 0 7532"/>
              <a:gd name="G2" fmla="*/ 7532 1 2"/>
              <a:gd name="G3" fmla="+- 21600 0 G2"/>
              <a:gd name="G4" fmla="+/ 7532 21600 2"/>
              <a:gd name="G5" fmla="+/ G1 0 2"/>
              <a:gd name="G6" fmla="*/ 21600 21600 7532"/>
              <a:gd name="G7" fmla="*/ G6 1 2"/>
              <a:gd name="G8" fmla="+- 21600 0 G7"/>
              <a:gd name="G9" fmla="*/ 21600 1 2"/>
              <a:gd name="G10" fmla="+- 7532 0 G9"/>
              <a:gd name="G11" fmla="?: G10 G8 0"/>
              <a:gd name="G12" fmla="?: G10 G7 21600"/>
              <a:gd name="T0" fmla="*/ 17834 w 21600"/>
              <a:gd name="T1" fmla="*/ 10800 h 21600"/>
              <a:gd name="T2" fmla="*/ 10800 w 21600"/>
              <a:gd name="T3" fmla="*/ 21600 h 21600"/>
              <a:gd name="T4" fmla="*/ 3766 w 21600"/>
              <a:gd name="T5" fmla="*/ 10800 h 21600"/>
              <a:gd name="T6" fmla="*/ 10800 w 21600"/>
              <a:gd name="T7" fmla="*/ 0 h 21600"/>
              <a:gd name="T8" fmla="*/ 5566 w 21600"/>
              <a:gd name="T9" fmla="*/ 5566 h 21600"/>
              <a:gd name="T10" fmla="*/ 16034 w 21600"/>
              <a:gd name="T11" fmla="*/ 1603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532" y="21600"/>
                </a:lnTo>
                <a:lnTo>
                  <a:pt x="14068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7182" name="AutoShape 14"/>
          <p:cNvSpPr>
            <a:spLocks noChangeArrowheads="1"/>
          </p:cNvSpPr>
          <p:nvPr/>
        </p:nvSpPr>
        <p:spPr bwMode="auto">
          <a:xfrm rot="3585869" flipV="1">
            <a:off x="280988" y="873125"/>
            <a:ext cx="730250" cy="431800"/>
          </a:xfrm>
          <a:custGeom>
            <a:avLst/>
            <a:gdLst>
              <a:gd name="G0" fmla="+- 7532 0 0"/>
              <a:gd name="G1" fmla="+- 21600 0 7532"/>
              <a:gd name="G2" fmla="*/ 7532 1 2"/>
              <a:gd name="G3" fmla="+- 21600 0 G2"/>
              <a:gd name="G4" fmla="+/ 7532 21600 2"/>
              <a:gd name="G5" fmla="+/ G1 0 2"/>
              <a:gd name="G6" fmla="*/ 21600 21600 7532"/>
              <a:gd name="G7" fmla="*/ G6 1 2"/>
              <a:gd name="G8" fmla="+- 21600 0 G7"/>
              <a:gd name="G9" fmla="*/ 21600 1 2"/>
              <a:gd name="G10" fmla="+- 7532 0 G9"/>
              <a:gd name="G11" fmla="?: G10 G8 0"/>
              <a:gd name="G12" fmla="?: G10 G7 21600"/>
              <a:gd name="T0" fmla="*/ 17834 w 21600"/>
              <a:gd name="T1" fmla="*/ 10800 h 21600"/>
              <a:gd name="T2" fmla="*/ 10800 w 21600"/>
              <a:gd name="T3" fmla="*/ 21600 h 21600"/>
              <a:gd name="T4" fmla="*/ 3766 w 21600"/>
              <a:gd name="T5" fmla="*/ 10800 h 21600"/>
              <a:gd name="T6" fmla="*/ 10800 w 21600"/>
              <a:gd name="T7" fmla="*/ 0 h 21600"/>
              <a:gd name="T8" fmla="*/ 5566 w 21600"/>
              <a:gd name="T9" fmla="*/ 5566 h 21600"/>
              <a:gd name="T10" fmla="*/ 16034 w 21600"/>
              <a:gd name="T11" fmla="*/ 1603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532" y="21600"/>
                </a:lnTo>
                <a:lnTo>
                  <a:pt x="14068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/>
          <a:lstStyle/>
          <a:p>
            <a:pPr algn="ctr" eaLnBrk="0" hangingPunct="0"/>
            <a:endParaRPr lang="fr-FR" sz="600" b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7183" name="AutoShape 15"/>
          <p:cNvSpPr>
            <a:spLocks noChangeArrowheads="1"/>
          </p:cNvSpPr>
          <p:nvPr/>
        </p:nvSpPr>
        <p:spPr bwMode="auto">
          <a:xfrm rot="18000000">
            <a:off x="254794" y="424656"/>
            <a:ext cx="750888" cy="422275"/>
          </a:xfrm>
          <a:custGeom>
            <a:avLst/>
            <a:gdLst>
              <a:gd name="G0" fmla="+- 7655 0 0"/>
              <a:gd name="G1" fmla="+- 21600 0 7655"/>
              <a:gd name="G2" fmla="*/ 7655 1 2"/>
              <a:gd name="G3" fmla="+- 21600 0 G2"/>
              <a:gd name="G4" fmla="+/ 7655 21600 2"/>
              <a:gd name="G5" fmla="+/ G1 0 2"/>
              <a:gd name="G6" fmla="*/ 21600 21600 7655"/>
              <a:gd name="G7" fmla="*/ G6 1 2"/>
              <a:gd name="G8" fmla="+- 21600 0 G7"/>
              <a:gd name="G9" fmla="*/ 21600 1 2"/>
              <a:gd name="G10" fmla="+- 7655 0 G9"/>
              <a:gd name="G11" fmla="?: G10 G8 0"/>
              <a:gd name="G12" fmla="?: G10 G7 21600"/>
              <a:gd name="T0" fmla="*/ 17772 w 21600"/>
              <a:gd name="T1" fmla="*/ 10800 h 21600"/>
              <a:gd name="T2" fmla="*/ 10800 w 21600"/>
              <a:gd name="T3" fmla="*/ 21600 h 21600"/>
              <a:gd name="T4" fmla="*/ 3828 w 21600"/>
              <a:gd name="T5" fmla="*/ 10800 h 21600"/>
              <a:gd name="T6" fmla="*/ 10800 w 21600"/>
              <a:gd name="T7" fmla="*/ 0 h 21600"/>
              <a:gd name="T8" fmla="*/ 5628 w 21600"/>
              <a:gd name="T9" fmla="*/ 5628 h 21600"/>
              <a:gd name="T10" fmla="*/ 15972 w 21600"/>
              <a:gd name="T11" fmla="*/ 1597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655" y="21600"/>
                </a:lnTo>
                <a:lnTo>
                  <a:pt x="13945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lIns="90000" tIns="46800" rIns="90000" bIns="46800"/>
          <a:lstStyle/>
          <a:p>
            <a:pPr algn="ctr" eaLnBrk="0" hangingPunct="0"/>
            <a:endParaRPr lang="fr-FR" sz="600" b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7184" name="AutoShape 16"/>
          <p:cNvSpPr>
            <a:spLocks noChangeArrowheads="1"/>
          </p:cNvSpPr>
          <p:nvPr/>
        </p:nvSpPr>
        <p:spPr bwMode="auto">
          <a:xfrm rot="-3585869" flipH="1" flipV="1">
            <a:off x="1018382" y="873919"/>
            <a:ext cx="731837" cy="428625"/>
          </a:xfrm>
          <a:custGeom>
            <a:avLst/>
            <a:gdLst>
              <a:gd name="G0" fmla="+- 7532 0 0"/>
              <a:gd name="G1" fmla="+- 21600 0 7532"/>
              <a:gd name="G2" fmla="*/ 7532 1 2"/>
              <a:gd name="G3" fmla="+- 21600 0 G2"/>
              <a:gd name="G4" fmla="+/ 7532 21600 2"/>
              <a:gd name="G5" fmla="+/ G1 0 2"/>
              <a:gd name="G6" fmla="*/ 21600 21600 7532"/>
              <a:gd name="G7" fmla="*/ G6 1 2"/>
              <a:gd name="G8" fmla="+- 21600 0 G7"/>
              <a:gd name="G9" fmla="*/ 21600 1 2"/>
              <a:gd name="G10" fmla="+- 7532 0 G9"/>
              <a:gd name="G11" fmla="?: G10 G8 0"/>
              <a:gd name="G12" fmla="?: G10 G7 21600"/>
              <a:gd name="T0" fmla="*/ 17834 w 21600"/>
              <a:gd name="T1" fmla="*/ 10800 h 21600"/>
              <a:gd name="T2" fmla="*/ 10800 w 21600"/>
              <a:gd name="T3" fmla="*/ 21600 h 21600"/>
              <a:gd name="T4" fmla="*/ 3766 w 21600"/>
              <a:gd name="T5" fmla="*/ 10800 h 21600"/>
              <a:gd name="T6" fmla="*/ 10800 w 21600"/>
              <a:gd name="T7" fmla="*/ 0 h 21600"/>
              <a:gd name="T8" fmla="*/ 5566 w 21600"/>
              <a:gd name="T9" fmla="*/ 5566 h 21600"/>
              <a:gd name="T10" fmla="*/ 16034 w 21600"/>
              <a:gd name="T11" fmla="*/ 1603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532" y="21600"/>
                </a:lnTo>
                <a:lnTo>
                  <a:pt x="14068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7185" name="AutoShape 17"/>
          <p:cNvSpPr>
            <a:spLocks noChangeArrowheads="1"/>
          </p:cNvSpPr>
          <p:nvPr/>
        </p:nvSpPr>
        <p:spPr bwMode="auto">
          <a:xfrm rot="3590004" flipH="1">
            <a:off x="1048545" y="427831"/>
            <a:ext cx="747712" cy="422275"/>
          </a:xfrm>
          <a:custGeom>
            <a:avLst/>
            <a:gdLst>
              <a:gd name="G0" fmla="+- 7655 0 0"/>
              <a:gd name="G1" fmla="+- 21600 0 7655"/>
              <a:gd name="G2" fmla="*/ 7655 1 2"/>
              <a:gd name="G3" fmla="+- 21600 0 G2"/>
              <a:gd name="G4" fmla="+/ 7655 21600 2"/>
              <a:gd name="G5" fmla="+/ G1 0 2"/>
              <a:gd name="G6" fmla="*/ 21600 21600 7655"/>
              <a:gd name="G7" fmla="*/ G6 1 2"/>
              <a:gd name="G8" fmla="+- 21600 0 G7"/>
              <a:gd name="G9" fmla="*/ 21600 1 2"/>
              <a:gd name="G10" fmla="+- 7655 0 G9"/>
              <a:gd name="G11" fmla="?: G10 G8 0"/>
              <a:gd name="G12" fmla="?: G10 G7 21600"/>
              <a:gd name="T0" fmla="*/ 17772 w 21600"/>
              <a:gd name="T1" fmla="*/ 10800 h 21600"/>
              <a:gd name="T2" fmla="*/ 10800 w 21600"/>
              <a:gd name="T3" fmla="*/ 21600 h 21600"/>
              <a:gd name="T4" fmla="*/ 3828 w 21600"/>
              <a:gd name="T5" fmla="*/ 10800 h 21600"/>
              <a:gd name="T6" fmla="*/ 10800 w 21600"/>
              <a:gd name="T7" fmla="*/ 0 h 21600"/>
              <a:gd name="T8" fmla="*/ 5628 w 21600"/>
              <a:gd name="T9" fmla="*/ 5628 h 21600"/>
              <a:gd name="T10" fmla="*/ 15972 w 21600"/>
              <a:gd name="T11" fmla="*/ 1597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655" y="21600"/>
                </a:lnTo>
                <a:lnTo>
                  <a:pt x="13945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vert="eaVert" wrap="none"/>
          <a:lstStyle/>
          <a:p>
            <a:pPr algn="ctr" eaLnBrk="0" hangingPunct="0"/>
            <a:endParaRPr lang="fr-FR" sz="600" b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709613" y="1279525"/>
            <a:ext cx="63976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600" b="0">
                <a:solidFill>
                  <a:schemeClr val="bg1"/>
                </a:solidFill>
                <a:latin typeface="Impact" pitchFamily="34" charset="0"/>
              </a:rPr>
              <a:t>Maintenabilité</a:t>
            </a:r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360363" y="547688"/>
            <a:ext cx="51276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600" b="0">
                <a:solidFill>
                  <a:schemeClr val="bg1"/>
                </a:solidFill>
                <a:latin typeface="Impact" pitchFamily="34" charset="0"/>
              </a:rPr>
              <a:t>Portabilité</a:t>
            </a:r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1249363" y="547688"/>
            <a:ext cx="4349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600" b="0">
                <a:solidFill>
                  <a:schemeClr val="bg1"/>
                </a:solidFill>
                <a:latin typeface="Impact" pitchFamily="34" charset="0"/>
              </a:rPr>
              <a:t>Fiabilité</a:t>
            </a:r>
            <a:endParaRPr lang="fr-FR" sz="600" b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1120775" y="993775"/>
            <a:ext cx="54768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600" b="0">
                <a:solidFill>
                  <a:schemeClr val="bg1"/>
                </a:solidFill>
                <a:latin typeface="Impact" pitchFamily="34" charset="0"/>
              </a:rPr>
              <a:t>Utilisabilité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347663" y="1006475"/>
            <a:ext cx="5429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600" b="0">
                <a:solidFill>
                  <a:schemeClr val="bg1"/>
                </a:solidFill>
                <a:latin typeface="Impact" pitchFamily="34" charset="0"/>
              </a:rPr>
              <a:t>Rendement</a:t>
            </a:r>
          </a:p>
        </p:txBody>
      </p:sp>
      <p:sp>
        <p:nvSpPr>
          <p:cNvPr id="7195" name="Rectangle 27"/>
          <p:cNvSpPr>
            <a:spLocks noGrp="1" noChangeArrowheads="1"/>
          </p:cNvSpPr>
          <p:nvPr>
            <p:ph type="title"/>
          </p:nvPr>
        </p:nvSpPr>
        <p:spPr>
          <a:xfrm>
            <a:off x="1905000" y="228600"/>
            <a:ext cx="6542088" cy="579438"/>
          </a:xfrm>
        </p:spPr>
        <p:txBody>
          <a:bodyPr/>
          <a:lstStyle/>
          <a:p>
            <a:r>
              <a:rPr lang="fr-FR" sz="3200" dirty="0"/>
              <a:t>LA NORME </a:t>
            </a:r>
            <a:r>
              <a:rPr lang="fr-FR" sz="3200" dirty="0" err="1"/>
              <a:t>SQuaRE</a:t>
            </a:r>
            <a:endParaRPr lang="fr-FR" sz="3200" noProof="1"/>
          </a:p>
        </p:txBody>
      </p:sp>
      <p:sp>
        <p:nvSpPr>
          <p:cNvPr id="7196" name="Rectangle 28"/>
          <p:cNvSpPr>
            <a:spLocks noGrp="1" noChangeArrowheads="1"/>
          </p:cNvSpPr>
          <p:nvPr>
            <p:ph type="body" idx="1"/>
          </p:nvPr>
        </p:nvSpPr>
        <p:spPr>
          <a:xfrm>
            <a:off x="152400" y="1679575"/>
            <a:ext cx="8818563" cy="427990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30000"/>
              </a:lnSpc>
            </a:pPr>
            <a:r>
              <a:rPr lang="fr-FR" sz="2800" dirty="0" smtClean="0">
                <a:solidFill>
                  <a:srgbClr val="FF0000"/>
                </a:solidFill>
              </a:rPr>
              <a:t>Fonctionnalité</a:t>
            </a:r>
            <a:r>
              <a:rPr lang="fr-FR" sz="2000" dirty="0" smtClean="0"/>
              <a:t>  </a:t>
            </a:r>
            <a:r>
              <a:rPr lang="fr-FR" sz="2000" dirty="0"/>
              <a:t>: existence des fonctions et des propriétés satisfaisant les besoins exprimés ou implicites.</a:t>
            </a:r>
          </a:p>
          <a:p>
            <a:pPr lvl="1" algn="just">
              <a:lnSpc>
                <a:spcPct val="130000"/>
              </a:lnSpc>
            </a:pPr>
            <a:r>
              <a:rPr lang="fr-FR" sz="2000" dirty="0"/>
              <a:t>validité (aptitude à la tâche : </a:t>
            </a:r>
            <a:r>
              <a:rPr lang="en-GB" sz="2000" dirty="0"/>
              <a:t>suitability</a:t>
            </a:r>
            <a:r>
              <a:rPr lang="fr-FR" sz="2000" dirty="0"/>
              <a:t>) : remplir exactement le rôle défini dans le cahier des charges. </a:t>
            </a:r>
          </a:p>
          <a:p>
            <a:pPr lvl="1" algn="just">
              <a:lnSpc>
                <a:spcPct val="130000"/>
              </a:lnSpc>
            </a:pPr>
            <a:r>
              <a:rPr lang="fr-FR" sz="2000" dirty="0"/>
              <a:t>précision (</a:t>
            </a:r>
            <a:r>
              <a:rPr lang="en-GB" sz="2000" dirty="0"/>
              <a:t>accuracy</a:t>
            </a:r>
            <a:r>
              <a:rPr lang="fr-FR" sz="2000" dirty="0"/>
              <a:t>) : résultats justes ou dignes de confiance.</a:t>
            </a:r>
          </a:p>
          <a:p>
            <a:pPr lvl="1" algn="just">
              <a:lnSpc>
                <a:spcPct val="130000"/>
              </a:lnSpc>
            </a:pPr>
            <a:r>
              <a:rPr lang="fr-FR" sz="2000" dirty="0"/>
              <a:t>interopérabilité : capacité d'interaction avec d'autres systèmes, facilité de combinaison avec d’autres. </a:t>
            </a:r>
          </a:p>
          <a:p>
            <a:pPr lvl="1" algn="just">
              <a:lnSpc>
                <a:spcPct val="130000"/>
              </a:lnSpc>
            </a:pPr>
            <a:r>
              <a:rPr lang="fr-FR" sz="2000" dirty="0"/>
              <a:t>conformité aux normes, règlements, terminologie métier…</a:t>
            </a:r>
          </a:p>
          <a:p>
            <a:pPr lvl="1" algn="just">
              <a:lnSpc>
                <a:spcPct val="130000"/>
              </a:lnSpc>
            </a:pPr>
            <a:r>
              <a:rPr lang="fr-FR" sz="2000" dirty="0"/>
              <a:t>sécurité d'accès : protection des composants contre les accès (et modifications) non autorisés.</a:t>
            </a:r>
          </a:p>
        </p:txBody>
      </p:sp>
      <p:sp>
        <p:nvSpPr>
          <p:cNvPr id="7198" name="Oval 30"/>
          <p:cNvSpPr>
            <a:spLocks noChangeArrowheads="1"/>
          </p:cNvSpPr>
          <p:nvPr/>
        </p:nvSpPr>
        <p:spPr bwMode="auto">
          <a:xfrm>
            <a:off x="823913" y="668338"/>
            <a:ext cx="368300" cy="36988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fr-FR" sz="100" b="0">
                <a:solidFill>
                  <a:schemeClr val="bg1"/>
                </a:solidFill>
                <a:latin typeface="Impact" pitchFamily="34" charset="0"/>
              </a:rPr>
              <a:t>I </a:t>
            </a:r>
            <a:r>
              <a:rPr lang="fr-FR" sz="1000" b="0">
                <a:solidFill>
                  <a:schemeClr val="bg1"/>
                </a:solidFill>
                <a:latin typeface="Impact" pitchFamily="34" charset="0"/>
              </a:rPr>
              <a:t>SQuaRE</a:t>
            </a:r>
          </a:p>
        </p:txBody>
      </p:sp>
      <p:sp>
        <p:nvSpPr>
          <p:cNvPr id="23" name="Espace réservé de la date 22"/>
          <p:cNvSpPr>
            <a:spLocks noGrp="1"/>
          </p:cNvSpPr>
          <p:nvPr>
            <p:ph type="dt" sz="half" idx="10"/>
          </p:nvPr>
        </p:nvSpPr>
        <p:spPr>
          <a:xfrm>
            <a:off x="2609331" y="6400800"/>
            <a:ext cx="2133600" cy="308916"/>
          </a:xfrm>
        </p:spPr>
        <p:txBody>
          <a:bodyPr/>
          <a:lstStyle/>
          <a:p>
            <a:fld id="{CC40DF3E-9A06-4A02-AE5D-6A0CB4FA87D6}" type="datetime2">
              <a:rPr lang="fr-FR" smtClean="0"/>
              <a:pPr/>
              <a:t>lundi 28 février 2011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5410200" y="6324600"/>
            <a:ext cx="3124200" cy="381000"/>
          </a:xfrm>
        </p:spPr>
        <p:txBody>
          <a:bodyPr/>
          <a:lstStyle/>
          <a:p>
            <a:r>
              <a:rPr lang="fr-FR" dirty="0" smtClean="0"/>
              <a:t>ISIMA 3 </a:t>
            </a:r>
            <a:endParaRPr lang="fr-FR" dirty="0"/>
          </a:p>
        </p:txBody>
      </p:sp>
      <p:sp>
        <p:nvSpPr>
          <p:cNvPr id="83974" name="AutoShape 6"/>
          <p:cNvSpPr>
            <a:spLocks noChangeArrowheads="1"/>
          </p:cNvSpPr>
          <p:nvPr/>
        </p:nvSpPr>
        <p:spPr bwMode="auto">
          <a:xfrm>
            <a:off x="514350" y="187325"/>
            <a:ext cx="712788" cy="450850"/>
          </a:xfrm>
          <a:custGeom>
            <a:avLst/>
            <a:gdLst>
              <a:gd name="G0" fmla="+- 7085 0 0"/>
              <a:gd name="G1" fmla="+- 21600 0 7085"/>
              <a:gd name="G2" fmla="*/ 7085 1 2"/>
              <a:gd name="G3" fmla="+- 21600 0 G2"/>
              <a:gd name="G4" fmla="+/ 7085 21600 2"/>
              <a:gd name="G5" fmla="+/ G1 0 2"/>
              <a:gd name="G6" fmla="*/ 21600 21600 7085"/>
              <a:gd name="G7" fmla="*/ G6 1 2"/>
              <a:gd name="G8" fmla="+- 21600 0 G7"/>
              <a:gd name="G9" fmla="*/ 21600 1 2"/>
              <a:gd name="G10" fmla="+- 7085 0 G9"/>
              <a:gd name="G11" fmla="?: G10 G8 0"/>
              <a:gd name="G12" fmla="?: G10 G7 21600"/>
              <a:gd name="T0" fmla="*/ 18057 w 21600"/>
              <a:gd name="T1" fmla="*/ 10800 h 21600"/>
              <a:gd name="T2" fmla="*/ 10800 w 21600"/>
              <a:gd name="T3" fmla="*/ 21600 h 21600"/>
              <a:gd name="T4" fmla="*/ 3543 w 21600"/>
              <a:gd name="T5" fmla="*/ 10800 h 21600"/>
              <a:gd name="T6" fmla="*/ 10800 w 21600"/>
              <a:gd name="T7" fmla="*/ 0 h 21600"/>
              <a:gd name="T8" fmla="*/ 5343 w 21600"/>
              <a:gd name="T9" fmla="*/ 5343 h 21600"/>
              <a:gd name="T10" fmla="*/ 16257 w 21600"/>
              <a:gd name="T11" fmla="*/ 1625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085" y="21600"/>
                </a:lnTo>
                <a:lnTo>
                  <a:pt x="14515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83975" name="AutoShape 7"/>
          <p:cNvSpPr>
            <a:spLocks noChangeArrowheads="1"/>
          </p:cNvSpPr>
          <p:nvPr/>
        </p:nvSpPr>
        <p:spPr bwMode="auto">
          <a:xfrm flipV="1">
            <a:off x="527050" y="1073150"/>
            <a:ext cx="693738" cy="454025"/>
          </a:xfrm>
          <a:custGeom>
            <a:avLst/>
            <a:gdLst>
              <a:gd name="G0" fmla="+- 7532 0 0"/>
              <a:gd name="G1" fmla="+- 21600 0 7532"/>
              <a:gd name="G2" fmla="*/ 7532 1 2"/>
              <a:gd name="G3" fmla="+- 21600 0 G2"/>
              <a:gd name="G4" fmla="+/ 7532 21600 2"/>
              <a:gd name="G5" fmla="+/ G1 0 2"/>
              <a:gd name="G6" fmla="*/ 21600 21600 7532"/>
              <a:gd name="G7" fmla="*/ G6 1 2"/>
              <a:gd name="G8" fmla="+- 21600 0 G7"/>
              <a:gd name="G9" fmla="*/ 21600 1 2"/>
              <a:gd name="G10" fmla="+- 7532 0 G9"/>
              <a:gd name="G11" fmla="?: G10 G8 0"/>
              <a:gd name="G12" fmla="?: G10 G7 21600"/>
              <a:gd name="T0" fmla="*/ 17834 w 21600"/>
              <a:gd name="T1" fmla="*/ 10800 h 21600"/>
              <a:gd name="T2" fmla="*/ 10800 w 21600"/>
              <a:gd name="T3" fmla="*/ 21600 h 21600"/>
              <a:gd name="T4" fmla="*/ 3766 w 21600"/>
              <a:gd name="T5" fmla="*/ 10800 h 21600"/>
              <a:gd name="T6" fmla="*/ 10800 w 21600"/>
              <a:gd name="T7" fmla="*/ 0 h 21600"/>
              <a:gd name="T8" fmla="*/ 5566 w 21600"/>
              <a:gd name="T9" fmla="*/ 5566 h 21600"/>
              <a:gd name="T10" fmla="*/ 16034 w 21600"/>
              <a:gd name="T11" fmla="*/ 1603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532" y="21600"/>
                </a:lnTo>
                <a:lnTo>
                  <a:pt x="14068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83976" name="AutoShape 8"/>
          <p:cNvSpPr>
            <a:spLocks noChangeArrowheads="1"/>
          </p:cNvSpPr>
          <p:nvPr/>
        </p:nvSpPr>
        <p:spPr bwMode="auto">
          <a:xfrm rot="3585869" flipV="1">
            <a:off x="136525" y="868363"/>
            <a:ext cx="730250" cy="431800"/>
          </a:xfrm>
          <a:custGeom>
            <a:avLst/>
            <a:gdLst>
              <a:gd name="G0" fmla="+- 7532 0 0"/>
              <a:gd name="G1" fmla="+- 21600 0 7532"/>
              <a:gd name="G2" fmla="*/ 7532 1 2"/>
              <a:gd name="G3" fmla="+- 21600 0 G2"/>
              <a:gd name="G4" fmla="+/ 7532 21600 2"/>
              <a:gd name="G5" fmla="+/ G1 0 2"/>
              <a:gd name="G6" fmla="*/ 21600 21600 7532"/>
              <a:gd name="G7" fmla="*/ G6 1 2"/>
              <a:gd name="G8" fmla="+- 21600 0 G7"/>
              <a:gd name="G9" fmla="*/ 21600 1 2"/>
              <a:gd name="G10" fmla="+- 7532 0 G9"/>
              <a:gd name="G11" fmla="?: G10 G8 0"/>
              <a:gd name="G12" fmla="?: G10 G7 21600"/>
              <a:gd name="T0" fmla="*/ 17834 w 21600"/>
              <a:gd name="T1" fmla="*/ 10800 h 21600"/>
              <a:gd name="T2" fmla="*/ 10800 w 21600"/>
              <a:gd name="T3" fmla="*/ 21600 h 21600"/>
              <a:gd name="T4" fmla="*/ 3766 w 21600"/>
              <a:gd name="T5" fmla="*/ 10800 h 21600"/>
              <a:gd name="T6" fmla="*/ 10800 w 21600"/>
              <a:gd name="T7" fmla="*/ 0 h 21600"/>
              <a:gd name="T8" fmla="*/ 5566 w 21600"/>
              <a:gd name="T9" fmla="*/ 5566 h 21600"/>
              <a:gd name="T10" fmla="*/ 16034 w 21600"/>
              <a:gd name="T11" fmla="*/ 1603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532" y="21600"/>
                </a:lnTo>
                <a:lnTo>
                  <a:pt x="14068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83977" name="AutoShape 9"/>
          <p:cNvSpPr>
            <a:spLocks noChangeArrowheads="1"/>
          </p:cNvSpPr>
          <p:nvPr/>
        </p:nvSpPr>
        <p:spPr bwMode="auto">
          <a:xfrm rot="-3590004">
            <a:off x="111919" y="419894"/>
            <a:ext cx="749300" cy="420688"/>
          </a:xfrm>
          <a:custGeom>
            <a:avLst/>
            <a:gdLst>
              <a:gd name="G0" fmla="+- 7655 0 0"/>
              <a:gd name="G1" fmla="+- 21600 0 7655"/>
              <a:gd name="G2" fmla="*/ 7655 1 2"/>
              <a:gd name="G3" fmla="+- 21600 0 G2"/>
              <a:gd name="G4" fmla="+/ 7655 21600 2"/>
              <a:gd name="G5" fmla="+/ G1 0 2"/>
              <a:gd name="G6" fmla="*/ 21600 21600 7655"/>
              <a:gd name="G7" fmla="*/ G6 1 2"/>
              <a:gd name="G8" fmla="+- 21600 0 G7"/>
              <a:gd name="G9" fmla="*/ 21600 1 2"/>
              <a:gd name="G10" fmla="+- 7655 0 G9"/>
              <a:gd name="G11" fmla="?: G10 G8 0"/>
              <a:gd name="G12" fmla="?: G10 G7 21600"/>
              <a:gd name="T0" fmla="*/ 17772 w 21600"/>
              <a:gd name="T1" fmla="*/ 10800 h 21600"/>
              <a:gd name="T2" fmla="*/ 10800 w 21600"/>
              <a:gd name="T3" fmla="*/ 21600 h 21600"/>
              <a:gd name="T4" fmla="*/ 3828 w 21600"/>
              <a:gd name="T5" fmla="*/ 10800 h 21600"/>
              <a:gd name="T6" fmla="*/ 10800 w 21600"/>
              <a:gd name="T7" fmla="*/ 0 h 21600"/>
              <a:gd name="T8" fmla="*/ 5628 w 21600"/>
              <a:gd name="T9" fmla="*/ 5628 h 21600"/>
              <a:gd name="T10" fmla="*/ 15972 w 21600"/>
              <a:gd name="T11" fmla="*/ 1597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655" y="21600"/>
                </a:lnTo>
                <a:lnTo>
                  <a:pt x="13945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83978" name="AutoShape 10"/>
          <p:cNvSpPr>
            <a:spLocks noChangeArrowheads="1"/>
          </p:cNvSpPr>
          <p:nvPr/>
        </p:nvSpPr>
        <p:spPr bwMode="auto">
          <a:xfrm rot="-3585869" flipH="1" flipV="1">
            <a:off x="873919" y="869156"/>
            <a:ext cx="731838" cy="428625"/>
          </a:xfrm>
          <a:custGeom>
            <a:avLst/>
            <a:gdLst>
              <a:gd name="G0" fmla="+- 7532 0 0"/>
              <a:gd name="G1" fmla="+- 21600 0 7532"/>
              <a:gd name="G2" fmla="*/ 7532 1 2"/>
              <a:gd name="G3" fmla="+- 21600 0 G2"/>
              <a:gd name="G4" fmla="+/ 7532 21600 2"/>
              <a:gd name="G5" fmla="+/ G1 0 2"/>
              <a:gd name="G6" fmla="*/ 21600 21600 7532"/>
              <a:gd name="G7" fmla="*/ G6 1 2"/>
              <a:gd name="G8" fmla="+- 21600 0 G7"/>
              <a:gd name="G9" fmla="*/ 21600 1 2"/>
              <a:gd name="G10" fmla="+- 7532 0 G9"/>
              <a:gd name="G11" fmla="?: G10 G8 0"/>
              <a:gd name="G12" fmla="?: G10 G7 21600"/>
              <a:gd name="T0" fmla="*/ 17834 w 21600"/>
              <a:gd name="T1" fmla="*/ 10800 h 21600"/>
              <a:gd name="T2" fmla="*/ 10800 w 21600"/>
              <a:gd name="T3" fmla="*/ 21600 h 21600"/>
              <a:gd name="T4" fmla="*/ 3766 w 21600"/>
              <a:gd name="T5" fmla="*/ 10800 h 21600"/>
              <a:gd name="T6" fmla="*/ 10800 w 21600"/>
              <a:gd name="T7" fmla="*/ 0 h 21600"/>
              <a:gd name="T8" fmla="*/ 5566 w 21600"/>
              <a:gd name="T9" fmla="*/ 5566 h 21600"/>
              <a:gd name="T10" fmla="*/ 16034 w 21600"/>
              <a:gd name="T11" fmla="*/ 1603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532" y="21600"/>
                </a:lnTo>
                <a:lnTo>
                  <a:pt x="14068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83980" name="Oval 12"/>
          <p:cNvSpPr>
            <a:spLocks noChangeArrowheads="1"/>
          </p:cNvSpPr>
          <p:nvPr/>
        </p:nvSpPr>
        <p:spPr bwMode="auto">
          <a:xfrm>
            <a:off x="681038" y="644525"/>
            <a:ext cx="368300" cy="36988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fr-FR" sz="100" b="0">
                <a:solidFill>
                  <a:schemeClr val="bg1"/>
                </a:solidFill>
                <a:latin typeface="Impact" pitchFamily="34" charset="0"/>
              </a:rPr>
              <a:t>I </a:t>
            </a:r>
            <a:r>
              <a:rPr lang="fr-FR" sz="1000" b="0">
                <a:solidFill>
                  <a:schemeClr val="bg1"/>
                </a:solidFill>
                <a:latin typeface="Impact" pitchFamily="34" charset="0"/>
              </a:rPr>
              <a:t>SQuaRE</a:t>
            </a:r>
          </a:p>
        </p:txBody>
      </p:sp>
      <p:sp>
        <p:nvSpPr>
          <p:cNvPr id="83981" name="AutoShape 13"/>
          <p:cNvSpPr>
            <a:spLocks noChangeArrowheads="1"/>
          </p:cNvSpPr>
          <p:nvPr/>
        </p:nvSpPr>
        <p:spPr bwMode="auto">
          <a:xfrm>
            <a:off x="504825" y="161925"/>
            <a:ext cx="712788" cy="449263"/>
          </a:xfrm>
          <a:custGeom>
            <a:avLst/>
            <a:gdLst>
              <a:gd name="G0" fmla="+- 7085 0 0"/>
              <a:gd name="G1" fmla="+- 21600 0 7085"/>
              <a:gd name="G2" fmla="*/ 7085 1 2"/>
              <a:gd name="G3" fmla="+- 21600 0 G2"/>
              <a:gd name="G4" fmla="+/ 7085 21600 2"/>
              <a:gd name="G5" fmla="+/ G1 0 2"/>
              <a:gd name="G6" fmla="*/ 21600 21600 7085"/>
              <a:gd name="G7" fmla="*/ G6 1 2"/>
              <a:gd name="G8" fmla="+- 21600 0 G7"/>
              <a:gd name="G9" fmla="*/ 21600 1 2"/>
              <a:gd name="G10" fmla="+- 7085 0 G9"/>
              <a:gd name="G11" fmla="?: G10 G8 0"/>
              <a:gd name="G12" fmla="?: G10 G7 21600"/>
              <a:gd name="T0" fmla="*/ 18057 w 21600"/>
              <a:gd name="T1" fmla="*/ 10800 h 21600"/>
              <a:gd name="T2" fmla="*/ 10800 w 21600"/>
              <a:gd name="T3" fmla="*/ 21600 h 21600"/>
              <a:gd name="T4" fmla="*/ 3543 w 21600"/>
              <a:gd name="T5" fmla="*/ 10800 h 21600"/>
              <a:gd name="T6" fmla="*/ 10800 w 21600"/>
              <a:gd name="T7" fmla="*/ 0 h 21600"/>
              <a:gd name="T8" fmla="*/ 5343 w 21600"/>
              <a:gd name="T9" fmla="*/ 5343 h 21600"/>
              <a:gd name="T10" fmla="*/ 16257 w 21600"/>
              <a:gd name="T11" fmla="*/ 1625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085" y="21600"/>
                </a:lnTo>
                <a:lnTo>
                  <a:pt x="14515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 eaLnBrk="0" hangingPunct="0"/>
            <a:r>
              <a:rPr lang="fr-FR" sz="600" b="0">
                <a:solidFill>
                  <a:schemeClr val="bg1"/>
                </a:solidFill>
                <a:latin typeface="Impact" pitchFamily="34" charset="0"/>
              </a:rPr>
              <a:t>Fonctionnalité</a:t>
            </a:r>
          </a:p>
        </p:txBody>
      </p:sp>
      <p:sp>
        <p:nvSpPr>
          <p:cNvPr id="83982" name="AutoShape 14"/>
          <p:cNvSpPr>
            <a:spLocks noChangeArrowheads="1"/>
          </p:cNvSpPr>
          <p:nvPr/>
        </p:nvSpPr>
        <p:spPr bwMode="auto">
          <a:xfrm flipV="1">
            <a:off x="517525" y="1047750"/>
            <a:ext cx="693738" cy="454025"/>
          </a:xfrm>
          <a:custGeom>
            <a:avLst/>
            <a:gdLst>
              <a:gd name="G0" fmla="+- 7532 0 0"/>
              <a:gd name="G1" fmla="+- 21600 0 7532"/>
              <a:gd name="G2" fmla="*/ 7532 1 2"/>
              <a:gd name="G3" fmla="+- 21600 0 G2"/>
              <a:gd name="G4" fmla="+/ 7532 21600 2"/>
              <a:gd name="G5" fmla="+/ G1 0 2"/>
              <a:gd name="G6" fmla="*/ 21600 21600 7532"/>
              <a:gd name="G7" fmla="*/ G6 1 2"/>
              <a:gd name="G8" fmla="+- 21600 0 G7"/>
              <a:gd name="G9" fmla="*/ 21600 1 2"/>
              <a:gd name="G10" fmla="+- 7532 0 G9"/>
              <a:gd name="G11" fmla="?: G10 G8 0"/>
              <a:gd name="G12" fmla="?: G10 G7 21600"/>
              <a:gd name="T0" fmla="*/ 17834 w 21600"/>
              <a:gd name="T1" fmla="*/ 10800 h 21600"/>
              <a:gd name="T2" fmla="*/ 10800 w 21600"/>
              <a:gd name="T3" fmla="*/ 21600 h 21600"/>
              <a:gd name="T4" fmla="*/ 3766 w 21600"/>
              <a:gd name="T5" fmla="*/ 10800 h 21600"/>
              <a:gd name="T6" fmla="*/ 10800 w 21600"/>
              <a:gd name="T7" fmla="*/ 0 h 21600"/>
              <a:gd name="T8" fmla="*/ 5566 w 21600"/>
              <a:gd name="T9" fmla="*/ 5566 h 21600"/>
              <a:gd name="T10" fmla="*/ 16034 w 21600"/>
              <a:gd name="T11" fmla="*/ 1603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532" y="21600"/>
                </a:lnTo>
                <a:lnTo>
                  <a:pt x="14068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83983" name="AutoShape 15"/>
          <p:cNvSpPr>
            <a:spLocks noChangeArrowheads="1"/>
          </p:cNvSpPr>
          <p:nvPr/>
        </p:nvSpPr>
        <p:spPr bwMode="auto">
          <a:xfrm rot="3585869" flipV="1">
            <a:off x="127000" y="842963"/>
            <a:ext cx="730250" cy="431800"/>
          </a:xfrm>
          <a:custGeom>
            <a:avLst/>
            <a:gdLst>
              <a:gd name="G0" fmla="+- 7532 0 0"/>
              <a:gd name="G1" fmla="+- 21600 0 7532"/>
              <a:gd name="G2" fmla="*/ 7532 1 2"/>
              <a:gd name="G3" fmla="+- 21600 0 G2"/>
              <a:gd name="G4" fmla="+/ 7532 21600 2"/>
              <a:gd name="G5" fmla="+/ G1 0 2"/>
              <a:gd name="G6" fmla="*/ 21600 21600 7532"/>
              <a:gd name="G7" fmla="*/ G6 1 2"/>
              <a:gd name="G8" fmla="+- 21600 0 G7"/>
              <a:gd name="G9" fmla="*/ 21600 1 2"/>
              <a:gd name="G10" fmla="+- 7532 0 G9"/>
              <a:gd name="G11" fmla="?: G10 G8 0"/>
              <a:gd name="G12" fmla="?: G10 G7 21600"/>
              <a:gd name="T0" fmla="*/ 17834 w 21600"/>
              <a:gd name="T1" fmla="*/ 10800 h 21600"/>
              <a:gd name="T2" fmla="*/ 10800 w 21600"/>
              <a:gd name="T3" fmla="*/ 21600 h 21600"/>
              <a:gd name="T4" fmla="*/ 3766 w 21600"/>
              <a:gd name="T5" fmla="*/ 10800 h 21600"/>
              <a:gd name="T6" fmla="*/ 10800 w 21600"/>
              <a:gd name="T7" fmla="*/ 0 h 21600"/>
              <a:gd name="T8" fmla="*/ 5566 w 21600"/>
              <a:gd name="T9" fmla="*/ 5566 h 21600"/>
              <a:gd name="T10" fmla="*/ 16034 w 21600"/>
              <a:gd name="T11" fmla="*/ 1603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532" y="21600"/>
                </a:lnTo>
                <a:lnTo>
                  <a:pt x="14068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/>
          <a:lstStyle/>
          <a:p>
            <a:pPr algn="ctr" eaLnBrk="0" hangingPunct="0"/>
            <a:endParaRPr lang="fr-FR" sz="600" b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83984" name="AutoShape 16"/>
          <p:cNvSpPr>
            <a:spLocks noChangeArrowheads="1"/>
          </p:cNvSpPr>
          <p:nvPr/>
        </p:nvSpPr>
        <p:spPr bwMode="auto">
          <a:xfrm rot="18000000">
            <a:off x="100807" y="394494"/>
            <a:ext cx="750887" cy="422275"/>
          </a:xfrm>
          <a:custGeom>
            <a:avLst/>
            <a:gdLst>
              <a:gd name="G0" fmla="+- 7655 0 0"/>
              <a:gd name="G1" fmla="+- 21600 0 7655"/>
              <a:gd name="G2" fmla="*/ 7655 1 2"/>
              <a:gd name="G3" fmla="+- 21600 0 G2"/>
              <a:gd name="G4" fmla="+/ 7655 21600 2"/>
              <a:gd name="G5" fmla="+/ G1 0 2"/>
              <a:gd name="G6" fmla="*/ 21600 21600 7655"/>
              <a:gd name="G7" fmla="*/ G6 1 2"/>
              <a:gd name="G8" fmla="+- 21600 0 G7"/>
              <a:gd name="G9" fmla="*/ 21600 1 2"/>
              <a:gd name="G10" fmla="+- 7655 0 G9"/>
              <a:gd name="G11" fmla="?: G10 G8 0"/>
              <a:gd name="G12" fmla="?: G10 G7 21600"/>
              <a:gd name="T0" fmla="*/ 17772 w 21600"/>
              <a:gd name="T1" fmla="*/ 10800 h 21600"/>
              <a:gd name="T2" fmla="*/ 10800 w 21600"/>
              <a:gd name="T3" fmla="*/ 21600 h 21600"/>
              <a:gd name="T4" fmla="*/ 3828 w 21600"/>
              <a:gd name="T5" fmla="*/ 10800 h 21600"/>
              <a:gd name="T6" fmla="*/ 10800 w 21600"/>
              <a:gd name="T7" fmla="*/ 0 h 21600"/>
              <a:gd name="T8" fmla="*/ 5628 w 21600"/>
              <a:gd name="T9" fmla="*/ 5628 h 21600"/>
              <a:gd name="T10" fmla="*/ 15972 w 21600"/>
              <a:gd name="T11" fmla="*/ 1597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655" y="21600"/>
                </a:lnTo>
                <a:lnTo>
                  <a:pt x="13945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lIns="90000" tIns="46800" rIns="90000" bIns="46800"/>
          <a:lstStyle/>
          <a:p>
            <a:pPr algn="ctr" eaLnBrk="0" hangingPunct="0"/>
            <a:endParaRPr lang="fr-FR" sz="600" b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83985" name="AutoShape 17"/>
          <p:cNvSpPr>
            <a:spLocks noChangeArrowheads="1"/>
          </p:cNvSpPr>
          <p:nvPr/>
        </p:nvSpPr>
        <p:spPr bwMode="auto">
          <a:xfrm rot="-3585869" flipH="1" flipV="1">
            <a:off x="864394" y="843756"/>
            <a:ext cx="731838" cy="428625"/>
          </a:xfrm>
          <a:custGeom>
            <a:avLst/>
            <a:gdLst>
              <a:gd name="G0" fmla="+- 7532 0 0"/>
              <a:gd name="G1" fmla="+- 21600 0 7532"/>
              <a:gd name="G2" fmla="*/ 7532 1 2"/>
              <a:gd name="G3" fmla="+- 21600 0 G2"/>
              <a:gd name="G4" fmla="+/ 7532 21600 2"/>
              <a:gd name="G5" fmla="+/ G1 0 2"/>
              <a:gd name="G6" fmla="*/ 21600 21600 7532"/>
              <a:gd name="G7" fmla="*/ G6 1 2"/>
              <a:gd name="G8" fmla="+- 21600 0 G7"/>
              <a:gd name="G9" fmla="*/ 21600 1 2"/>
              <a:gd name="G10" fmla="+- 7532 0 G9"/>
              <a:gd name="G11" fmla="?: G10 G8 0"/>
              <a:gd name="G12" fmla="?: G10 G7 21600"/>
              <a:gd name="T0" fmla="*/ 17834 w 21600"/>
              <a:gd name="T1" fmla="*/ 10800 h 21600"/>
              <a:gd name="T2" fmla="*/ 10800 w 21600"/>
              <a:gd name="T3" fmla="*/ 21600 h 21600"/>
              <a:gd name="T4" fmla="*/ 3766 w 21600"/>
              <a:gd name="T5" fmla="*/ 10800 h 21600"/>
              <a:gd name="T6" fmla="*/ 10800 w 21600"/>
              <a:gd name="T7" fmla="*/ 0 h 21600"/>
              <a:gd name="T8" fmla="*/ 5566 w 21600"/>
              <a:gd name="T9" fmla="*/ 5566 h 21600"/>
              <a:gd name="T10" fmla="*/ 16034 w 21600"/>
              <a:gd name="T11" fmla="*/ 1603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532" y="21600"/>
                </a:lnTo>
                <a:lnTo>
                  <a:pt x="14068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83986" name="AutoShape 18"/>
          <p:cNvSpPr>
            <a:spLocks noChangeArrowheads="1"/>
          </p:cNvSpPr>
          <p:nvPr/>
        </p:nvSpPr>
        <p:spPr bwMode="auto">
          <a:xfrm rot="3590004" flipH="1">
            <a:off x="881856" y="397669"/>
            <a:ext cx="747713" cy="422275"/>
          </a:xfrm>
          <a:custGeom>
            <a:avLst/>
            <a:gdLst>
              <a:gd name="G0" fmla="+- 7655 0 0"/>
              <a:gd name="G1" fmla="+- 21600 0 7655"/>
              <a:gd name="G2" fmla="*/ 7655 1 2"/>
              <a:gd name="G3" fmla="+- 21600 0 G2"/>
              <a:gd name="G4" fmla="+/ 7655 21600 2"/>
              <a:gd name="G5" fmla="+/ G1 0 2"/>
              <a:gd name="G6" fmla="*/ 21600 21600 7655"/>
              <a:gd name="G7" fmla="*/ G6 1 2"/>
              <a:gd name="G8" fmla="+- 21600 0 G7"/>
              <a:gd name="G9" fmla="*/ 21600 1 2"/>
              <a:gd name="G10" fmla="+- 7655 0 G9"/>
              <a:gd name="G11" fmla="?: G10 G8 0"/>
              <a:gd name="G12" fmla="?: G10 G7 21600"/>
              <a:gd name="T0" fmla="*/ 17772 w 21600"/>
              <a:gd name="T1" fmla="*/ 10800 h 21600"/>
              <a:gd name="T2" fmla="*/ 10800 w 21600"/>
              <a:gd name="T3" fmla="*/ 21600 h 21600"/>
              <a:gd name="T4" fmla="*/ 3828 w 21600"/>
              <a:gd name="T5" fmla="*/ 10800 h 21600"/>
              <a:gd name="T6" fmla="*/ 10800 w 21600"/>
              <a:gd name="T7" fmla="*/ 0 h 21600"/>
              <a:gd name="T8" fmla="*/ 5628 w 21600"/>
              <a:gd name="T9" fmla="*/ 5628 h 21600"/>
              <a:gd name="T10" fmla="*/ 15972 w 21600"/>
              <a:gd name="T11" fmla="*/ 1597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655" y="21600"/>
                </a:lnTo>
                <a:lnTo>
                  <a:pt x="13945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8235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rot="10800000" vert="eaVert" wrap="none"/>
          <a:lstStyle/>
          <a:p>
            <a:pPr algn="ctr" eaLnBrk="0" hangingPunct="0"/>
            <a:endParaRPr lang="fr-FR" sz="600" b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83987" name="Text Box 19"/>
          <p:cNvSpPr txBox="1">
            <a:spLocks noChangeArrowheads="1"/>
          </p:cNvSpPr>
          <p:nvPr/>
        </p:nvSpPr>
        <p:spPr bwMode="auto">
          <a:xfrm>
            <a:off x="555625" y="1249363"/>
            <a:ext cx="63976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600" b="0">
                <a:solidFill>
                  <a:schemeClr val="bg1"/>
                </a:solidFill>
                <a:latin typeface="Impact" pitchFamily="34" charset="0"/>
              </a:rPr>
              <a:t>Maintenabilité</a:t>
            </a:r>
          </a:p>
        </p:txBody>
      </p:sp>
      <p:sp>
        <p:nvSpPr>
          <p:cNvPr id="83988" name="Text Box 20"/>
          <p:cNvSpPr txBox="1">
            <a:spLocks noChangeArrowheads="1"/>
          </p:cNvSpPr>
          <p:nvPr/>
        </p:nvSpPr>
        <p:spPr bwMode="auto">
          <a:xfrm>
            <a:off x="206375" y="517525"/>
            <a:ext cx="51276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600" b="0">
                <a:solidFill>
                  <a:schemeClr val="bg1"/>
                </a:solidFill>
                <a:latin typeface="Impact" pitchFamily="34" charset="0"/>
              </a:rPr>
              <a:t>Portabilité</a:t>
            </a:r>
          </a:p>
        </p:txBody>
      </p:sp>
      <p:sp>
        <p:nvSpPr>
          <p:cNvPr id="83989" name="Text Box 21"/>
          <p:cNvSpPr txBox="1">
            <a:spLocks noChangeArrowheads="1"/>
          </p:cNvSpPr>
          <p:nvPr/>
        </p:nvSpPr>
        <p:spPr bwMode="auto">
          <a:xfrm>
            <a:off x="1095375" y="517525"/>
            <a:ext cx="4349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600" b="0">
                <a:solidFill>
                  <a:schemeClr val="bg1"/>
                </a:solidFill>
                <a:latin typeface="Impact" pitchFamily="34" charset="0"/>
              </a:rPr>
              <a:t>Fiabilité</a:t>
            </a:r>
            <a:endParaRPr lang="fr-FR" sz="600" b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83990" name="Text Box 22"/>
          <p:cNvSpPr txBox="1">
            <a:spLocks noChangeArrowheads="1"/>
          </p:cNvSpPr>
          <p:nvPr/>
        </p:nvSpPr>
        <p:spPr bwMode="auto">
          <a:xfrm>
            <a:off x="966788" y="963613"/>
            <a:ext cx="54768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600" b="0">
                <a:solidFill>
                  <a:schemeClr val="bg1"/>
                </a:solidFill>
                <a:latin typeface="Impact" pitchFamily="34" charset="0"/>
              </a:rPr>
              <a:t>Utilisabilité</a:t>
            </a:r>
          </a:p>
        </p:txBody>
      </p:sp>
      <p:sp>
        <p:nvSpPr>
          <p:cNvPr id="83991" name="Text Box 23"/>
          <p:cNvSpPr txBox="1">
            <a:spLocks noChangeArrowheads="1"/>
          </p:cNvSpPr>
          <p:nvPr/>
        </p:nvSpPr>
        <p:spPr bwMode="auto">
          <a:xfrm>
            <a:off x="193675" y="976313"/>
            <a:ext cx="5429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600" b="0">
                <a:solidFill>
                  <a:schemeClr val="bg1"/>
                </a:solidFill>
                <a:latin typeface="Impact" pitchFamily="34" charset="0"/>
              </a:rPr>
              <a:t>Rendement</a:t>
            </a:r>
          </a:p>
        </p:txBody>
      </p:sp>
      <p:sp>
        <p:nvSpPr>
          <p:cNvPr id="83995" name="Rectangle 27"/>
          <p:cNvSpPr>
            <a:spLocks noGrp="1" noChangeArrowheads="1"/>
          </p:cNvSpPr>
          <p:nvPr>
            <p:ph type="title"/>
          </p:nvPr>
        </p:nvSpPr>
        <p:spPr>
          <a:xfrm>
            <a:off x="1752600" y="228600"/>
            <a:ext cx="7172325" cy="579437"/>
          </a:xfrm>
        </p:spPr>
        <p:txBody>
          <a:bodyPr/>
          <a:lstStyle/>
          <a:p>
            <a:r>
              <a:rPr lang="fr-FR" sz="3200" dirty="0"/>
              <a:t>LA NORME </a:t>
            </a:r>
            <a:r>
              <a:rPr lang="fr-FR" sz="3200" dirty="0" err="1"/>
              <a:t>SQuaRE</a:t>
            </a:r>
            <a:endParaRPr lang="fr-FR" sz="3200" noProof="1"/>
          </a:p>
        </p:txBody>
      </p:sp>
      <p:sp>
        <p:nvSpPr>
          <p:cNvPr id="83996" name="Rectangle 28"/>
          <p:cNvSpPr>
            <a:spLocks noGrp="1" noChangeArrowheads="1"/>
          </p:cNvSpPr>
          <p:nvPr>
            <p:ph type="body" idx="1"/>
          </p:nvPr>
        </p:nvSpPr>
        <p:spPr>
          <a:xfrm>
            <a:off x="306388" y="1674813"/>
            <a:ext cx="8437562" cy="4483100"/>
          </a:xfrm>
        </p:spPr>
        <p:txBody>
          <a:bodyPr/>
          <a:lstStyle/>
          <a:p>
            <a:pPr>
              <a:lnSpc>
                <a:spcPct val="160000"/>
              </a:lnSpc>
            </a:pPr>
            <a:r>
              <a:rPr lang="fr-FR" sz="2800" dirty="0">
                <a:solidFill>
                  <a:srgbClr val="FF0000"/>
                </a:solidFill>
              </a:rPr>
              <a:t>Fiabilité</a:t>
            </a:r>
            <a:r>
              <a:rPr lang="fr-FR" sz="2400" dirty="0"/>
              <a:t> :  maintenir le niveau de service dans des conditions précises et pendant une durée déterminée.</a:t>
            </a:r>
          </a:p>
          <a:p>
            <a:pPr lvl="1">
              <a:lnSpc>
                <a:spcPct val="160000"/>
              </a:lnSpc>
            </a:pPr>
            <a:r>
              <a:rPr lang="fr-FR" sz="2000" dirty="0"/>
              <a:t>Maturité : fréquence des défaillances, densité de défauts,</a:t>
            </a:r>
          </a:p>
          <a:p>
            <a:pPr lvl="1">
              <a:lnSpc>
                <a:spcPct val="160000"/>
              </a:lnSpc>
            </a:pPr>
            <a:r>
              <a:rPr lang="fr-FR" sz="2000" dirty="0"/>
              <a:t>Stabilité du produit, tolérance aux défaillances, densité et couverture des tests. </a:t>
            </a:r>
          </a:p>
          <a:p>
            <a:pPr lvl="1">
              <a:lnSpc>
                <a:spcPct val="160000"/>
              </a:lnSpc>
            </a:pPr>
            <a:r>
              <a:rPr lang="fr-FR" sz="2000" dirty="0" err="1"/>
              <a:t>Recouvrabilité</a:t>
            </a:r>
            <a:r>
              <a:rPr lang="fr-FR" sz="2000" dirty="0"/>
              <a:t> : rétablir le niveau de performance et récupérer les données affectées en cas de panne. </a:t>
            </a:r>
          </a:p>
        </p:txBody>
      </p:sp>
      <p:sp>
        <p:nvSpPr>
          <p:cNvPr id="23" name="Espace réservé de la date 22"/>
          <p:cNvSpPr>
            <a:spLocks noGrp="1"/>
          </p:cNvSpPr>
          <p:nvPr>
            <p:ph type="dt" sz="half" idx="10"/>
          </p:nvPr>
        </p:nvSpPr>
        <p:spPr>
          <a:xfrm>
            <a:off x="2514600" y="6400800"/>
            <a:ext cx="2133600" cy="247650"/>
          </a:xfrm>
        </p:spPr>
        <p:txBody>
          <a:bodyPr/>
          <a:lstStyle/>
          <a:p>
            <a:fld id="{2FF19282-9BA5-4E7C-A721-ED628DEEE3FF}" type="datetime2">
              <a:rPr lang="fr-FR" smtClean="0"/>
              <a:pPr/>
              <a:t>lundi 28 février 2011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AutoShape 5"/>
          <p:cNvSpPr>
            <a:spLocks noChangeArrowheads="1"/>
          </p:cNvSpPr>
          <p:nvPr/>
        </p:nvSpPr>
        <p:spPr bwMode="auto">
          <a:xfrm>
            <a:off x="692150" y="212725"/>
            <a:ext cx="712788" cy="450850"/>
          </a:xfrm>
          <a:custGeom>
            <a:avLst/>
            <a:gdLst>
              <a:gd name="G0" fmla="+- 7085 0 0"/>
              <a:gd name="G1" fmla="+- 21600 0 7085"/>
              <a:gd name="G2" fmla="*/ 7085 1 2"/>
              <a:gd name="G3" fmla="+- 21600 0 G2"/>
              <a:gd name="G4" fmla="+/ 7085 21600 2"/>
              <a:gd name="G5" fmla="+/ G1 0 2"/>
              <a:gd name="G6" fmla="*/ 21600 21600 7085"/>
              <a:gd name="G7" fmla="*/ G6 1 2"/>
              <a:gd name="G8" fmla="+- 21600 0 G7"/>
              <a:gd name="G9" fmla="*/ 21600 1 2"/>
              <a:gd name="G10" fmla="+- 7085 0 G9"/>
              <a:gd name="G11" fmla="?: G10 G8 0"/>
              <a:gd name="G12" fmla="?: G10 G7 21600"/>
              <a:gd name="T0" fmla="*/ 18057 w 21600"/>
              <a:gd name="T1" fmla="*/ 10800 h 21600"/>
              <a:gd name="T2" fmla="*/ 10800 w 21600"/>
              <a:gd name="T3" fmla="*/ 21600 h 21600"/>
              <a:gd name="T4" fmla="*/ 3543 w 21600"/>
              <a:gd name="T5" fmla="*/ 10800 h 21600"/>
              <a:gd name="T6" fmla="*/ 10800 w 21600"/>
              <a:gd name="T7" fmla="*/ 0 h 21600"/>
              <a:gd name="T8" fmla="*/ 5343 w 21600"/>
              <a:gd name="T9" fmla="*/ 5343 h 21600"/>
              <a:gd name="T10" fmla="*/ 16257 w 21600"/>
              <a:gd name="T11" fmla="*/ 1625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085" y="21600"/>
                </a:lnTo>
                <a:lnTo>
                  <a:pt x="14515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84998" name="AutoShape 6"/>
          <p:cNvSpPr>
            <a:spLocks noChangeArrowheads="1"/>
          </p:cNvSpPr>
          <p:nvPr/>
        </p:nvSpPr>
        <p:spPr bwMode="auto">
          <a:xfrm flipV="1">
            <a:off x="704850" y="1098550"/>
            <a:ext cx="693738" cy="454025"/>
          </a:xfrm>
          <a:custGeom>
            <a:avLst/>
            <a:gdLst>
              <a:gd name="G0" fmla="+- 7532 0 0"/>
              <a:gd name="G1" fmla="+- 21600 0 7532"/>
              <a:gd name="G2" fmla="*/ 7532 1 2"/>
              <a:gd name="G3" fmla="+- 21600 0 G2"/>
              <a:gd name="G4" fmla="+/ 7532 21600 2"/>
              <a:gd name="G5" fmla="+/ G1 0 2"/>
              <a:gd name="G6" fmla="*/ 21600 21600 7532"/>
              <a:gd name="G7" fmla="*/ G6 1 2"/>
              <a:gd name="G8" fmla="+- 21600 0 G7"/>
              <a:gd name="G9" fmla="*/ 21600 1 2"/>
              <a:gd name="G10" fmla="+- 7532 0 G9"/>
              <a:gd name="G11" fmla="?: G10 G8 0"/>
              <a:gd name="G12" fmla="?: G10 G7 21600"/>
              <a:gd name="T0" fmla="*/ 17834 w 21600"/>
              <a:gd name="T1" fmla="*/ 10800 h 21600"/>
              <a:gd name="T2" fmla="*/ 10800 w 21600"/>
              <a:gd name="T3" fmla="*/ 21600 h 21600"/>
              <a:gd name="T4" fmla="*/ 3766 w 21600"/>
              <a:gd name="T5" fmla="*/ 10800 h 21600"/>
              <a:gd name="T6" fmla="*/ 10800 w 21600"/>
              <a:gd name="T7" fmla="*/ 0 h 21600"/>
              <a:gd name="T8" fmla="*/ 5566 w 21600"/>
              <a:gd name="T9" fmla="*/ 5566 h 21600"/>
              <a:gd name="T10" fmla="*/ 16034 w 21600"/>
              <a:gd name="T11" fmla="*/ 1603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532" y="21600"/>
                </a:lnTo>
                <a:lnTo>
                  <a:pt x="14068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84999" name="AutoShape 7"/>
          <p:cNvSpPr>
            <a:spLocks noChangeArrowheads="1"/>
          </p:cNvSpPr>
          <p:nvPr/>
        </p:nvSpPr>
        <p:spPr bwMode="auto">
          <a:xfrm rot="3585869" flipV="1">
            <a:off x="314325" y="893763"/>
            <a:ext cx="730250" cy="431800"/>
          </a:xfrm>
          <a:custGeom>
            <a:avLst/>
            <a:gdLst>
              <a:gd name="G0" fmla="+- 7532 0 0"/>
              <a:gd name="G1" fmla="+- 21600 0 7532"/>
              <a:gd name="G2" fmla="*/ 7532 1 2"/>
              <a:gd name="G3" fmla="+- 21600 0 G2"/>
              <a:gd name="G4" fmla="+/ 7532 21600 2"/>
              <a:gd name="G5" fmla="+/ G1 0 2"/>
              <a:gd name="G6" fmla="*/ 21600 21600 7532"/>
              <a:gd name="G7" fmla="*/ G6 1 2"/>
              <a:gd name="G8" fmla="+- 21600 0 G7"/>
              <a:gd name="G9" fmla="*/ 21600 1 2"/>
              <a:gd name="G10" fmla="+- 7532 0 G9"/>
              <a:gd name="G11" fmla="?: G10 G8 0"/>
              <a:gd name="G12" fmla="?: G10 G7 21600"/>
              <a:gd name="T0" fmla="*/ 17834 w 21600"/>
              <a:gd name="T1" fmla="*/ 10800 h 21600"/>
              <a:gd name="T2" fmla="*/ 10800 w 21600"/>
              <a:gd name="T3" fmla="*/ 21600 h 21600"/>
              <a:gd name="T4" fmla="*/ 3766 w 21600"/>
              <a:gd name="T5" fmla="*/ 10800 h 21600"/>
              <a:gd name="T6" fmla="*/ 10800 w 21600"/>
              <a:gd name="T7" fmla="*/ 0 h 21600"/>
              <a:gd name="T8" fmla="*/ 5566 w 21600"/>
              <a:gd name="T9" fmla="*/ 5566 h 21600"/>
              <a:gd name="T10" fmla="*/ 16034 w 21600"/>
              <a:gd name="T11" fmla="*/ 1603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532" y="21600"/>
                </a:lnTo>
                <a:lnTo>
                  <a:pt x="14068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85000" name="AutoShape 8"/>
          <p:cNvSpPr>
            <a:spLocks noChangeArrowheads="1"/>
          </p:cNvSpPr>
          <p:nvPr/>
        </p:nvSpPr>
        <p:spPr bwMode="auto">
          <a:xfrm rot="-3590004">
            <a:off x="289719" y="445294"/>
            <a:ext cx="749300" cy="420688"/>
          </a:xfrm>
          <a:custGeom>
            <a:avLst/>
            <a:gdLst>
              <a:gd name="G0" fmla="+- 7655 0 0"/>
              <a:gd name="G1" fmla="+- 21600 0 7655"/>
              <a:gd name="G2" fmla="*/ 7655 1 2"/>
              <a:gd name="G3" fmla="+- 21600 0 G2"/>
              <a:gd name="G4" fmla="+/ 7655 21600 2"/>
              <a:gd name="G5" fmla="+/ G1 0 2"/>
              <a:gd name="G6" fmla="*/ 21600 21600 7655"/>
              <a:gd name="G7" fmla="*/ G6 1 2"/>
              <a:gd name="G8" fmla="+- 21600 0 G7"/>
              <a:gd name="G9" fmla="*/ 21600 1 2"/>
              <a:gd name="G10" fmla="+- 7655 0 G9"/>
              <a:gd name="G11" fmla="?: G10 G8 0"/>
              <a:gd name="G12" fmla="?: G10 G7 21600"/>
              <a:gd name="T0" fmla="*/ 17772 w 21600"/>
              <a:gd name="T1" fmla="*/ 10800 h 21600"/>
              <a:gd name="T2" fmla="*/ 10800 w 21600"/>
              <a:gd name="T3" fmla="*/ 21600 h 21600"/>
              <a:gd name="T4" fmla="*/ 3828 w 21600"/>
              <a:gd name="T5" fmla="*/ 10800 h 21600"/>
              <a:gd name="T6" fmla="*/ 10800 w 21600"/>
              <a:gd name="T7" fmla="*/ 0 h 21600"/>
              <a:gd name="T8" fmla="*/ 5628 w 21600"/>
              <a:gd name="T9" fmla="*/ 5628 h 21600"/>
              <a:gd name="T10" fmla="*/ 15972 w 21600"/>
              <a:gd name="T11" fmla="*/ 1597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655" y="21600"/>
                </a:lnTo>
                <a:lnTo>
                  <a:pt x="13945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85002" name="AutoShape 10"/>
          <p:cNvSpPr>
            <a:spLocks noChangeArrowheads="1"/>
          </p:cNvSpPr>
          <p:nvPr/>
        </p:nvSpPr>
        <p:spPr bwMode="auto">
          <a:xfrm rot="3590004" flipH="1">
            <a:off x="1056482" y="448469"/>
            <a:ext cx="749300" cy="420687"/>
          </a:xfrm>
          <a:custGeom>
            <a:avLst/>
            <a:gdLst>
              <a:gd name="G0" fmla="+- 7655 0 0"/>
              <a:gd name="G1" fmla="+- 21600 0 7655"/>
              <a:gd name="G2" fmla="*/ 7655 1 2"/>
              <a:gd name="G3" fmla="+- 21600 0 G2"/>
              <a:gd name="G4" fmla="+/ 7655 21600 2"/>
              <a:gd name="G5" fmla="+/ G1 0 2"/>
              <a:gd name="G6" fmla="*/ 21600 21600 7655"/>
              <a:gd name="G7" fmla="*/ G6 1 2"/>
              <a:gd name="G8" fmla="+- 21600 0 G7"/>
              <a:gd name="G9" fmla="*/ 21600 1 2"/>
              <a:gd name="G10" fmla="+- 7655 0 G9"/>
              <a:gd name="G11" fmla="?: G10 G8 0"/>
              <a:gd name="G12" fmla="?: G10 G7 21600"/>
              <a:gd name="T0" fmla="*/ 17772 w 21600"/>
              <a:gd name="T1" fmla="*/ 10800 h 21600"/>
              <a:gd name="T2" fmla="*/ 10800 w 21600"/>
              <a:gd name="T3" fmla="*/ 21600 h 21600"/>
              <a:gd name="T4" fmla="*/ 3828 w 21600"/>
              <a:gd name="T5" fmla="*/ 10800 h 21600"/>
              <a:gd name="T6" fmla="*/ 10800 w 21600"/>
              <a:gd name="T7" fmla="*/ 0 h 21600"/>
              <a:gd name="T8" fmla="*/ 5628 w 21600"/>
              <a:gd name="T9" fmla="*/ 5628 h 21600"/>
              <a:gd name="T10" fmla="*/ 15972 w 21600"/>
              <a:gd name="T11" fmla="*/ 1597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655" y="21600"/>
                </a:lnTo>
                <a:lnTo>
                  <a:pt x="13945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85004" name="AutoShape 12"/>
          <p:cNvSpPr>
            <a:spLocks noChangeArrowheads="1"/>
          </p:cNvSpPr>
          <p:nvPr/>
        </p:nvSpPr>
        <p:spPr bwMode="auto">
          <a:xfrm>
            <a:off x="682625" y="187325"/>
            <a:ext cx="712788" cy="449263"/>
          </a:xfrm>
          <a:custGeom>
            <a:avLst/>
            <a:gdLst>
              <a:gd name="G0" fmla="+- 7085 0 0"/>
              <a:gd name="G1" fmla="+- 21600 0 7085"/>
              <a:gd name="G2" fmla="*/ 7085 1 2"/>
              <a:gd name="G3" fmla="+- 21600 0 G2"/>
              <a:gd name="G4" fmla="+/ 7085 21600 2"/>
              <a:gd name="G5" fmla="+/ G1 0 2"/>
              <a:gd name="G6" fmla="*/ 21600 21600 7085"/>
              <a:gd name="G7" fmla="*/ G6 1 2"/>
              <a:gd name="G8" fmla="+- 21600 0 G7"/>
              <a:gd name="G9" fmla="*/ 21600 1 2"/>
              <a:gd name="G10" fmla="+- 7085 0 G9"/>
              <a:gd name="G11" fmla="?: G10 G8 0"/>
              <a:gd name="G12" fmla="?: G10 G7 21600"/>
              <a:gd name="T0" fmla="*/ 18057 w 21600"/>
              <a:gd name="T1" fmla="*/ 10800 h 21600"/>
              <a:gd name="T2" fmla="*/ 10800 w 21600"/>
              <a:gd name="T3" fmla="*/ 21600 h 21600"/>
              <a:gd name="T4" fmla="*/ 3543 w 21600"/>
              <a:gd name="T5" fmla="*/ 10800 h 21600"/>
              <a:gd name="T6" fmla="*/ 10800 w 21600"/>
              <a:gd name="T7" fmla="*/ 0 h 21600"/>
              <a:gd name="T8" fmla="*/ 5343 w 21600"/>
              <a:gd name="T9" fmla="*/ 5343 h 21600"/>
              <a:gd name="T10" fmla="*/ 16257 w 21600"/>
              <a:gd name="T11" fmla="*/ 1625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085" y="21600"/>
                </a:lnTo>
                <a:lnTo>
                  <a:pt x="14515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 eaLnBrk="0" hangingPunct="0"/>
            <a:r>
              <a:rPr lang="fr-FR" sz="600" b="0">
                <a:solidFill>
                  <a:schemeClr val="bg1"/>
                </a:solidFill>
                <a:latin typeface="Impact" pitchFamily="34" charset="0"/>
              </a:rPr>
              <a:t>Fonctionnalité</a:t>
            </a:r>
          </a:p>
        </p:txBody>
      </p:sp>
      <p:sp>
        <p:nvSpPr>
          <p:cNvPr id="85005" name="AutoShape 13"/>
          <p:cNvSpPr>
            <a:spLocks noChangeArrowheads="1"/>
          </p:cNvSpPr>
          <p:nvPr/>
        </p:nvSpPr>
        <p:spPr bwMode="auto">
          <a:xfrm flipV="1">
            <a:off x="695325" y="1073150"/>
            <a:ext cx="693738" cy="454025"/>
          </a:xfrm>
          <a:custGeom>
            <a:avLst/>
            <a:gdLst>
              <a:gd name="G0" fmla="+- 7532 0 0"/>
              <a:gd name="G1" fmla="+- 21600 0 7532"/>
              <a:gd name="G2" fmla="*/ 7532 1 2"/>
              <a:gd name="G3" fmla="+- 21600 0 G2"/>
              <a:gd name="G4" fmla="+/ 7532 21600 2"/>
              <a:gd name="G5" fmla="+/ G1 0 2"/>
              <a:gd name="G6" fmla="*/ 21600 21600 7532"/>
              <a:gd name="G7" fmla="*/ G6 1 2"/>
              <a:gd name="G8" fmla="+- 21600 0 G7"/>
              <a:gd name="G9" fmla="*/ 21600 1 2"/>
              <a:gd name="G10" fmla="+- 7532 0 G9"/>
              <a:gd name="G11" fmla="?: G10 G8 0"/>
              <a:gd name="G12" fmla="?: G10 G7 21600"/>
              <a:gd name="T0" fmla="*/ 17834 w 21600"/>
              <a:gd name="T1" fmla="*/ 10800 h 21600"/>
              <a:gd name="T2" fmla="*/ 10800 w 21600"/>
              <a:gd name="T3" fmla="*/ 21600 h 21600"/>
              <a:gd name="T4" fmla="*/ 3766 w 21600"/>
              <a:gd name="T5" fmla="*/ 10800 h 21600"/>
              <a:gd name="T6" fmla="*/ 10800 w 21600"/>
              <a:gd name="T7" fmla="*/ 0 h 21600"/>
              <a:gd name="T8" fmla="*/ 5566 w 21600"/>
              <a:gd name="T9" fmla="*/ 5566 h 21600"/>
              <a:gd name="T10" fmla="*/ 16034 w 21600"/>
              <a:gd name="T11" fmla="*/ 1603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532" y="21600"/>
                </a:lnTo>
                <a:lnTo>
                  <a:pt x="14068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85006" name="AutoShape 14"/>
          <p:cNvSpPr>
            <a:spLocks noChangeArrowheads="1"/>
          </p:cNvSpPr>
          <p:nvPr/>
        </p:nvSpPr>
        <p:spPr bwMode="auto">
          <a:xfrm rot="3585869" flipV="1">
            <a:off x="304800" y="868363"/>
            <a:ext cx="730250" cy="431800"/>
          </a:xfrm>
          <a:custGeom>
            <a:avLst/>
            <a:gdLst>
              <a:gd name="G0" fmla="+- 7532 0 0"/>
              <a:gd name="G1" fmla="+- 21600 0 7532"/>
              <a:gd name="G2" fmla="*/ 7532 1 2"/>
              <a:gd name="G3" fmla="+- 21600 0 G2"/>
              <a:gd name="G4" fmla="+/ 7532 21600 2"/>
              <a:gd name="G5" fmla="+/ G1 0 2"/>
              <a:gd name="G6" fmla="*/ 21600 21600 7532"/>
              <a:gd name="G7" fmla="*/ G6 1 2"/>
              <a:gd name="G8" fmla="+- 21600 0 G7"/>
              <a:gd name="G9" fmla="*/ 21600 1 2"/>
              <a:gd name="G10" fmla="+- 7532 0 G9"/>
              <a:gd name="G11" fmla="?: G10 G8 0"/>
              <a:gd name="G12" fmla="?: G10 G7 21600"/>
              <a:gd name="T0" fmla="*/ 17834 w 21600"/>
              <a:gd name="T1" fmla="*/ 10800 h 21600"/>
              <a:gd name="T2" fmla="*/ 10800 w 21600"/>
              <a:gd name="T3" fmla="*/ 21600 h 21600"/>
              <a:gd name="T4" fmla="*/ 3766 w 21600"/>
              <a:gd name="T5" fmla="*/ 10800 h 21600"/>
              <a:gd name="T6" fmla="*/ 10800 w 21600"/>
              <a:gd name="T7" fmla="*/ 0 h 21600"/>
              <a:gd name="T8" fmla="*/ 5566 w 21600"/>
              <a:gd name="T9" fmla="*/ 5566 h 21600"/>
              <a:gd name="T10" fmla="*/ 16034 w 21600"/>
              <a:gd name="T11" fmla="*/ 1603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532" y="21600"/>
                </a:lnTo>
                <a:lnTo>
                  <a:pt x="14068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/>
          <a:lstStyle/>
          <a:p>
            <a:pPr algn="ctr" eaLnBrk="0" hangingPunct="0"/>
            <a:endParaRPr lang="fr-FR" sz="600" b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85007" name="AutoShape 15"/>
          <p:cNvSpPr>
            <a:spLocks noChangeArrowheads="1"/>
          </p:cNvSpPr>
          <p:nvPr/>
        </p:nvSpPr>
        <p:spPr bwMode="auto">
          <a:xfrm rot="18000000">
            <a:off x="278607" y="419894"/>
            <a:ext cx="750887" cy="422275"/>
          </a:xfrm>
          <a:custGeom>
            <a:avLst/>
            <a:gdLst>
              <a:gd name="G0" fmla="+- 7655 0 0"/>
              <a:gd name="G1" fmla="+- 21600 0 7655"/>
              <a:gd name="G2" fmla="*/ 7655 1 2"/>
              <a:gd name="G3" fmla="+- 21600 0 G2"/>
              <a:gd name="G4" fmla="+/ 7655 21600 2"/>
              <a:gd name="G5" fmla="+/ G1 0 2"/>
              <a:gd name="G6" fmla="*/ 21600 21600 7655"/>
              <a:gd name="G7" fmla="*/ G6 1 2"/>
              <a:gd name="G8" fmla="+- 21600 0 G7"/>
              <a:gd name="G9" fmla="*/ 21600 1 2"/>
              <a:gd name="G10" fmla="+- 7655 0 G9"/>
              <a:gd name="G11" fmla="?: G10 G8 0"/>
              <a:gd name="G12" fmla="?: G10 G7 21600"/>
              <a:gd name="T0" fmla="*/ 17772 w 21600"/>
              <a:gd name="T1" fmla="*/ 10800 h 21600"/>
              <a:gd name="T2" fmla="*/ 10800 w 21600"/>
              <a:gd name="T3" fmla="*/ 21600 h 21600"/>
              <a:gd name="T4" fmla="*/ 3828 w 21600"/>
              <a:gd name="T5" fmla="*/ 10800 h 21600"/>
              <a:gd name="T6" fmla="*/ 10800 w 21600"/>
              <a:gd name="T7" fmla="*/ 0 h 21600"/>
              <a:gd name="T8" fmla="*/ 5628 w 21600"/>
              <a:gd name="T9" fmla="*/ 5628 h 21600"/>
              <a:gd name="T10" fmla="*/ 15972 w 21600"/>
              <a:gd name="T11" fmla="*/ 1597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655" y="21600"/>
                </a:lnTo>
                <a:lnTo>
                  <a:pt x="13945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lIns="90000" tIns="46800" rIns="90000" bIns="46800"/>
          <a:lstStyle/>
          <a:p>
            <a:pPr algn="ctr" eaLnBrk="0" hangingPunct="0"/>
            <a:endParaRPr lang="fr-FR" sz="600" b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85008" name="AutoShape 16"/>
          <p:cNvSpPr>
            <a:spLocks noChangeArrowheads="1"/>
          </p:cNvSpPr>
          <p:nvPr/>
        </p:nvSpPr>
        <p:spPr bwMode="auto">
          <a:xfrm rot="-3585869" flipH="1" flipV="1">
            <a:off x="1042194" y="881856"/>
            <a:ext cx="731838" cy="428625"/>
          </a:xfrm>
          <a:custGeom>
            <a:avLst/>
            <a:gdLst>
              <a:gd name="G0" fmla="+- 7532 0 0"/>
              <a:gd name="G1" fmla="+- 21600 0 7532"/>
              <a:gd name="G2" fmla="*/ 7532 1 2"/>
              <a:gd name="G3" fmla="+- 21600 0 G2"/>
              <a:gd name="G4" fmla="+/ 7532 21600 2"/>
              <a:gd name="G5" fmla="+/ G1 0 2"/>
              <a:gd name="G6" fmla="*/ 21600 21600 7532"/>
              <a:gd name="G7" fmla="*/ G6 1 2"/>
              <a:gd name="G8" fmla="+- 21600 0 G7"/>
              <a:gd name="G9" fmla="*/ 21600 1 2"/>
              <a:gd name="G10" fmla="+- 7532 0 G9"/>
              <a:gd name="G11" fmla="?: G10 G8 0"/>
              <a:gd name="G12" fmla="?: G10 G7 21600"/>
              <a:gd name="T0" fmla="*/ 17834 w 21600"/>
              <a:gd name="T1" fmla="*/ 10800 h 21600"/>
              <a:gd name="T2" fmla="*/ 10800 w 21600"/>
              <a:gd name="T3" fmla="*/ 21600 h 21600"/>
              <a:gd name="T4" fmla="*/ 3766 w 21600"/>
              <a:gd name="T5" fmla="*/ 10800 h 21600"/>
              <a:gd name="T6" fmla="*/ 10800 w 21600"/>
              <a:gd name="T7" fmla="*/ 0 h 21600"/>
              <a:gd name="T8" fmla="*/ 5566 w 21600"/>
              <a:gd name="T9" fmla="*/ 5566 h 21600"/>
              <a:gd name="T10" fmla="*/ 16034 w 21600"/>
              <a:gd name="T11" fmla="*/ 1603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532" y="21600"/>
                </a:lnTo>
                <a:lnTo>
                  <a:pt x="14068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8235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85009" name="AutoShape 17"/>
          <p:cNvSpPr>
            <a:spLocks noChangeArrowheads="1"/>
          </p:cNvSpPr>
          <p:nvPr/>
        </p:nvSpPr>
        <p:spPr bwMode="auto">
          <a:xfrm rot="3590004" flipH="1">
            <a:off x="1046956" y="423069"/>
            <a:ext cx="747713" cy="422275"/>
          </a:xfrm>
          <a:custGeom>
            <a:avLst/>
            <a:gdLst>
              <a:gd name="G0" fmla="+- 7655 0 0"/>
              <a:gd name="G1" fmla="+- 21600 0 7655"/>
              <a:gd name="G2" fmla="*/ 7655 1 2"/>
              <a:gd name="G3" fmla="+- 21600 0 G2"/>
              <a:gd name="G4" fmla="+/ 7655 21600 2"/>
              <a:gd name="G5" fmla="+/ G1 0 2"/>
              <a:gd name="G6" fmla="*/ 21600 21600 7655"/>
              <a:gd name="G7" fmla="*/ G6 1 2"/>
              <a:gd name="G8" fmla="+- 21600 0 G7"/>
              <a:gd name="G9" fmla="*/ 21600 1 2"/>
              <a:gd name="G10" fmla="+- 7655 0 G9"/>
              <a:gd name="G11" fmla="?: G10 G8 0"/>
              <a:gd name="G12" fmla="?: G10 G7 21600"/>
              <a:gd name="T0" fmla="*/ 17772 w 21600"/>
              <a:gd name="T1" fmla="*/ 10800 h 21600"/>
              <a:gd name="T2" fmla="*/ 10800 w 21600"/>
              <a:gd name="T3" fmla="*/ 21600 h 21600"/>
              <a:gd name="T4" fmla="*/ 3828 w 21600"/>
              <a:gd name="T5" fmla="*/ 10800 h 21600"/>
              <a:gd name="T6" fmla="*/ 10800 w 21600"/>
              <a:gd name="T7" fmla="*/ 0 h 21600"/>
              <a:gd name="T8" fmla="*/ 5628 w 21600"/>
              <a:gd name="T9" fmla="*/ 5628 h 21600"/>
              <a:gd name="T10" fmla="*/ 15972 w 21600"/>
              <a:gd name="T11" fmla="*/ 1597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655" y="21600"/>
                </a:lnTo>
                <a:lnTo>
                  <a:pt x="13945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vert="eaVert" wrap="none"/>
          <a:lstStyle/>
          <a:p>
            <a:pPr algn="ctr" eaLnBrk="0" hangingPunct="0"/>
            <a:endParaRPr lang="fr-FR" sz="600" b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85010" name="Text Box 18"/>
          <p:cNvSpPr txBox="1">
            <a:spLocks noChangeArrowheads="1"/>
          </p:cNvSpPr>
          <p:nvPr/>
        </p:nvSpPr>
        <p:spPr bwMode="auto">
          <a:xfrm>
            <a:off x="733425" y="1274763"/>
            <a:ext cx="63976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600" b="0">
                <a:solidFill>
                  <a:schemeClr val="bg1"/>
                </a:solidFill>
                <a:latin typeface="Impact" pitchFamily="34" charset="0"/>
              </a:rPr>
              <a:t>Maintenabilité</a:t>
            </a:r>
          </a:p>
        </p:txBody>
      </p:sp>
      <p:sp>
        <p:nvSpPr>
          <p:cNvPr id="85011" name="Text Box 19"/>
          <p:cNvSpPr txBox="1">
            <a:spLocks noChangeArrowheads="1"/>
          </p:cNvSpPr>
          <p:nvPr/>
        </p:nvSpPr>
        <p:spPr bwMode="auto">
          <a:xfrm>
            <a:off x="384175" y="542925"/>
            <a:ext cx="51276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600" b="0">
                <a:solidFill>
                  <a:schemeClr val="bg1"/>
                </a:solidFill>
                <a:latin typeface="Impact" pitchFamily="34" charset="0"/>
              </a:rPr>
              <a:t>Portabilité</a:t>
            </a:r>
          </a:p>
        </p:txBody>
      </p:sp>
      <p:sp>
        <p:nvSpPr>
          <p:cNvPr id="85012" name="Text Box 20"/>
          <p:cNvSpPr txBox="1">
            <a:spLocks noChangeArrowheads="1"/>
          </p:cNvSpPr>
          <p:nvPr/>
        </p:nvSpPr>
        <p:spPr bwMode="auto">
          <a:xfrm>
            <a:off x="1273175" y="542925"/>
            <a:ext cx="4349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600" b="0">
                <a:solidFill>
                  <a:schemeClr val="bg1"/>
                </a:solidFill>
                <a:latin typeface="Impact" pitchFamily="34" charset="0"/>
              </a:rPr>
              <a:t>Fiabilité</a:t>
            </a:r>
            <a:endParaRPr lang="fr-FR" sz="600" b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85013" name="Text Box 21"/>
          <p:cNvSpPr txBox="1">
            <a:spLocks noChangeArrowheads="1"/>
          </p:cNvSpPr>
          <p:nvPr/>
        </p:nvSpPr>
        <p:spPr bwMode="auto">
          <a:xfrm>
            <a:off x="1144588" y="989013"/>
            <a:ext cx="54768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600" b="0">
                <a:solidFill>
                  <a:schemeClr val="bg1"/>
                </a:solidFill>
                <a:latin typeface="Impact" pitchFamily="34" charset="0"/>
              </a:rPr>
              <a:t>Utilisabilité</a:t>
            </a:r>
          </a:p>
        </p:txBody>
      </p:sp>
      <p:sp>
        <p:nvSpPr>
          <p:cNvPr id="85014" name="Text Box 22"/>
          <p:cNvSpPr txBox="1">
            <a:spLocks noChangeArrowheads="1"/>
          </p:cNvSpPr>
          <p:nvPr/>
        </p:nvSpPr>
        <p:spPr bwMode="auto">
          <a:xfrm>
            <a:off x="371475" y="1001713"/>
            <a:ext cx="5429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600" b="0">
                <a:solidFill>
                  <a:schemeClr val="bg1"/>
                </a:solidFill>
                <a:latin typeface="Impact" pitchFamily="34" charset="0"/>
              </a:rPr>
              <a:t>Rendement</a:t>
            </a:r>
          </a:p>
        </p:txBody>
      </p:sp>
      <p:sp>
        <p:nvSpPr>
          <p:cNvPr id="85018" name="Rectangle 26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6943725" cy="579437"/>
          </a:xfrm>
        </p:spPr>
        <p:txBody>
          <a:bodyPr/>
          <a:lstStyle/>
          <a:p>
            <a:r>
              <a:rPr lang="fr-FR" sz="3200" dirty="0"/>
              <a:t>LA NORME </a:t>
            </a:r>
            <a:r>
              <a:rPr lang="fr-FR" sz="3200" dirty="0" err="1"/>
              <a:t>SQuaRE</a:t>
            </a:r>
            <a:endParaRPr lang="fr-FR" sz="3200" dirty="0"/>
          </a:p>
        </p:txBody>
      </p:sp>
      <p:sp>
        <p:nvSpPr>
          <p:cNvPr id="85019" name="Rectangle 27"/>
          <p:cNvSpPr>
            <a:spLocks noGrp="1" noChangeArrowheads="1"/>
          </p:cNvSpPr>
          <p:nvPr>
            <p:ph type="body" idx="1"/>
          </p:nvPr>
        </p:nvSpPr>
        <p:spPr>
          <a:xfrm>
            <a:off x="914400" y="1447800"/>
            <a:ext cx="8019288" cy="480060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fr-FR" sz="2800" dirty="0" err="1">
                <a:solidFill>
                  <a:srgbClr val="FF0000"/>
                </a:solidFill>
              </a:rPr>
              <a:t>Utilisabilité</a:t>
            </a:r>
            <a:r>
              <a:rPr lang="fr-FR" sz="2800" dirty="0"/>
              <a:t>  :  </a:t>
            </a:r>
            <a:r>
              <a:rPr lang="fr-FR" sz="2400" dirty="0"/>
              <a:t>attributs portant sur l’effort nécessaire pour utiliser un logiciel par un ensemble défini ou implicite d’utilisateurs.</a:t>
            </a:r>
          </a:p>
          <a:p>
            <a:pPr lvl="1">
              <a:lnSpc>
                <a:spcPct val="130000"/>
              </a:lnSpc>
            </a:pPr>
            <a:r>
              <a:rPr lang="fr-FR" sz="2400" dirty="0"/>
              <a:t>Facilité de compréhension (</a:t>
            </a:r>
            <a:r>
              <a:rPr lang="en-GB" sz="2400" dirty="0" err="1"/>
              <a:t>understandability</a:t>
            </a:r>
            <a:r>
              <a:rPr lang="fr-FR" sz="2400" dirty="0"/>
              <a:t>).</a:t>
            </a:r>
          </a:p>
          <a:p>
            <a:pPr lvl="1">
              <a:lnSpc>
                <a:spcPct val="130000"/>
              </a:lnSpc>
            </a:pPr>
            <a:r>
              <a:rPr lang="fr-FR" sz="2400" dirty="0"/>
              <a:t>Facilité d'opération : mise en route, préparation des données, interprétation des résultats…</a:t>
            </a:r>
          </a:p>
          <a:p>
            <a:pPr lvl="1">
              <a:lnSpc>
                <a:spcPct val="130000"/>
              </a:lnSpc>
            </a:pPr>
            <a:r>
              <a:rPr lang="fr-FR" sz="2400" dirty="0"/>
              <a:t>Facilité d'apprentissage  : documentation, aides diverses.</a:t>
            </a:r>
          </a:p>
          <a:p>
            <a:pPr>
              <a:lnSpc>
                <a:spcPct val="130000"/>
              </a:lnSpc>
            </a:pPr>
            <a:endParaRPr lang="fr-FR" sz="2800" dirty="0"/>
          </a:p>
        </p:txBody>
      </p:sp>
      <p:sp>
        <p:nvSpPr>
          <p:cNvPr id="85021" name="Oval 29"/>
          <p:cNvSpPr>
            <a:spLocks noChangeArrowheads="1"/>
          </p:cNvSpPr>
          <p:nvPr/>
        </p:nvSpPr>
        <p:spPr bwMode="auto">
          <a:xfrm>
            <a:off x="862013" y="669925"/>
            <a:ext cx="385762" cy="36988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fr-FR" sz="100" b="0">
                <a:solidFill>
                  <a:schemeClr val="bg1"/>
                </a:solidFill>
                <a:latin typeface="Impact" pitchFamily="34" charset="0"/>
              </a:rPr>
              <a:t>I </a:t>
            </a:r>
            <a:r>
              <a:rPr lang="fr-FR" sz="1000" b="0">
                <a:solidFill>
                  <a:schemeClr val="bg1"/>
                </a:solidFill>
                <a:latin typeface="Impact" pitchFamily="34" charset="0"/>
              </a:rPr>
              <a:t>SQuaRE</a:t>
            </a:r>
          </a:p>
        </p:txBody>
      </p:sp>
      <p:sp>
        <p:nvSpPr>
          <p:cNvPr id="23" name="Espace réservé de la date 22"/>
          <p:cNvSpPr>
            <a:spLocks noGrp="1"/>
          </p:cNvSpPr>
          <p:nvPr>
            <p:ph type="dt" sz="half" idx="10"/>
          </p:nvPr>
        </p:nvSpPr>
        <p:spPr>
          <a:xfrm>
            <a:off x="3276600" y="6400800"/>
            <a:ext cx="2133600" cy="304800"/>
          </a:xfrm>
        </p:spPr>
        <p:txBody>
          <a:bodyPr/>
          <a:lstStyle/>
          <a:p>
            <a:fld id="{1BF1B16E-2F2D-4734-9D80-9F3D5E72C31D}" type="datetime2">
              <a:rPr lang="fr-FR" smtClean="0"/>
              <a:pPr/>
              <a:t>lundi 28 février 2011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066800" y="1295400"/>
            <a:ext cx="7864475" cy="4932362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 méthodes de développement.</a:t>
            </a: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Guider les développeurs de la phase d'analyse à la phase de maintenance.</a:t>
            </a:r>
          </a:p>
          <a:p>
            <a:pPr marL="886968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 2"/>
              <a:buChar char=""/>
              <a:tabLst/>
              <a:defRPr/>
            </a:pPr>
            <a:r>
              <a:rPr lang="fr-FR" sz="2000" dirty="0" smtClean="0">
                <a:latin typeface="Arial" charset="0"/>
              </a:rPr>
              <a:t>Méthodes permettant de passer du besoin, au produit,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</a:t>
            </a:r>
          </a:p>
          <a:p>
            <a:pPr marL="886968" lvl="2" indent="-228600" fontAlgn="auto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Font typeface="Wingdings 2"/>
              <a:buChar char=""/>
              <a:defRPr/>
            </a:pPr>
            <a:r>
              <a:rPr lang="fr-FR" sz="2000" dirty="0" smtClean="0"/>
              <a:t>Gestion de la configuration et du changements,</a:t>
            </a:r>
          </a:p>
          <a:p>
            <a:pPr marL="886968" lvl="2" indent="-228600" fontAlgn="auto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Font typeface="Wingdings 2"/>
              <a:buChar char=""/>
              <a:defRPr/>
            </a:pPr>
            <a:r>
              <a:rPr lang="fr-FR" sz="2000" dirty="0" smtClean="0"/>
              <a:t>Activités soutenues par des outils : indispensables 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 méthodes de conduite de projet.</a:t>
            </a:r>
          </a:p>
          <a:p>
            <a:pPr marL="640080" lvl="1" indent="-237744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Font typeface="Verdana"/>
              <a:buChar char="◦"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Aider le chef de projet à </a:t>
            </a:r>
            <a:r>
              <a:rPr lang="fr-FR" sz="2400" dirty="0" smtClean="0">
                <a:solidFill>
                  <a:prstClr val="black"/>
                </a:solidFill>
                <a:latin typeface="Gill Sans MT"/>
              </a:rPr>
              <a:t>à évaluer les charges ,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planifier son projet, à en suivre son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avancement.</a:t>
            </a:r>
          </a:p>
          <a:p>
            <a:pPr marL="886968" lvl="2" indent="-228600" fontAlgn="auto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Font typeface="Arial" pitchFamily="34" charset="0"/>
              <a:buChar char="•"/>
            </a:pPr>
            <a:r>
              <a:rPr lang="fr-FR" dirty="0" smtClean="0"/>
              <a:t>Utiliser les métriques capitalisées selon une taxonomie de projet,</a:t>
            </a:r>
            <a:endParaRPr lang="fr-FR" dirty="0" smtClean="0">
              <a:latin typeface="Arial" charset="0"/>
            </a:endParaRPr>
          </a:p>
          <a:p>
            <a:pPr marL="886968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fr-FR" dirty="0" smtClean="0">
                <a:latin typeface="Arial" charset="0"/>
              </a:rPr>
              <a:t>Maitriser le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projet en fonction des risques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 méthodes d‘Assurance et Contrôle Qualité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640080" marR="0" lvl="1" indent="-237744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lang="fr-FR" sz="2000" dirty="0" smtClean="0">
                <a:latin typeface="Arial" charset="0"/>
              </a:rPr>
              <a:t>Mettre en place des procédures pour améliorer la qualité des produits développés.</a:t>
            </a: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lang="fr-FR" sz="2000" dirty="0" smtClean="0">
                <a:latin typeface="Arial" charset="0"/>
              </a:rPr>
              <a:t>Effectuer des contrôles pour vérifier que les procédures soient respectées </a:t>
            </a: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1" y="228600"/>
            <a:ext cx="7696200" cy="579438"/>
          </a:xfrm>
        </p:spPr>
        <p:txBody>
          <a:bodyPr>
            <a:noAutofit/>
          </a:bodyPr>
          <a:lstStyle/>
          <a:p>
            <a:r>
              <a:rPr lang="fr-FR" sz="3900" dirty="0" smtClean="0"/>
              <a:t>Rappel : Le Génie Logiciel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A70E9-2A52-4D57-96C6-4C7C39980BE9}" type="datetime2">
              <a:rPr lang="fr-FR" smtClean="0"/>
              <a:pPr/>
              <a:t>lundi 28 février 2011</a:t>
            </a:fld>
            <a:endParaRPr lang="en-US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 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1" name="AutoShape 5"/>
          <p:cNvSpPr>
            <a:spLocks noChangeArrowheads="1"/>
          </p:cNvSpPr>
          <p:nvPr/>
        </p:nvSpPr>
        <p:spPr bwMode="auto">
          <a:xfrm>
            <a:off x="668338" y="217488"/>
            <a:ext cx="712787" cy="450850"/>
          </a:xfrm>
          <a:custGeom>
            <a:avLst/>
            <a:gdLst>
              <a:gd name="G0" fmla="+- 7085 0 0"/>
              <a:gd name="G1" fmla="+- 21600 0 7085"/>
              <a:gd name="G2" fmla="*/ 7085 1 2"/>
              <a:gd name="G3" fmla="+- 21600 0 G2"/>
              <a:gd name="G4" fmla="+/ 7085 21600 2"/>
              <a:gd name="G5" fmla="+/ G1 0 2"/>
              <a:gd name="G6" fmla="*/ 21600 21600 7085"/>
              <a:gd name="G7" fmla="*/ G6 1 2"/>
              <a:gd name="G8" fmla="+- 21600 0 G7"/>
              <a:gd name="G9" fmla="*/ 21600 1 2"/>
              <a:gd name="G10" fmla="+- 7085 0 G9"/>
              <a:gd name="G11" fmla="?: G10 G8 0"/>
              <a:gd name="G12" fmla="?: G10 G7 21600"/>
              <a:gd name="T0" fmla="*/ 18057 w 21600"/>
              <a:gd name="T1" fmla="*/ 10800 h 21600"/>
              <a:gd name="T2" fmla="*/ 10800 w 21600"/>
              <a:gd name="T3" fmla="*/ 21600 h 21600"/>
              <a:gd name="T4" fmla="*/ 3543 w 21600"/>
              <a:gd name="T5" fmla="*/ 10800 h 21600"/>
              <a:gd name="T6" fmla="*/ 10800 w 21600"/>
              <a:gd name="T7" fmla="*/ 0 h 21600"/>
              <a:gd name="T8" fmla="*/ 5343 w 21600"/>
              <a:gd name="T9" fmla="*/ 5343 h 21600"/>
              <a:gd name="T10" fmla="*/ 16257 w 21600"/>
              <a:gd name="T11" fmla="*/ 1625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085" y="21600"/>
                </a:lnTo>
                <a:lnTo>
                  <a:pt x="14515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86024" name="AutoShape 8"/>
          <p:cNvSpPr>
            <a:spLocks noChangeArrowheads="1"/>
          </p:cNvSpPr>
          <p:nvPr/>
        </p:nvSpPr>
        <p:spPr bwMode="auto">
          <a:xfrm rot="-3590004">
            <a:off x="265907" y="450056"/>
            <a:ext cx="749300" cy="420687"/>
          </a:xfrm>
          <a:custGeom>
            <a:avLst/>
            <a:gdLst>
              <a:gd name="G0" fmla="+- 7655 0 0"/>
              <a:gd name="G1" fmla="+- 21600 0 7655"/>
              <a:gd name="G2" fmla="*/ 7655 1 2"/>
              <a:gd name="G3" fmla="+- 21600 0 G2"/>
              <a:gd name="G4" fmla="+/ 7655 21600 2"/>
              <a:gd name="G5" fmla="+/ G1 0 2"/>
              <a:gd name="G6" fmla="*/ 21600 21600 7655"/>
              <a:gd name="G7" fmla="*/ G6 1 2"/>
              <a:gd name="G8" fmla="+- 21600 0 G7"/>
              <a:gd name="G9" fmla="*/ 21600 1 2"/>
              <a:gd name="G10" fmla="+- 7655 0 G9"/>
              <a:gd name="G11" fmla="?: G10 G8 0"/>
              <a:gd name="G12" fmla="?: G10 G7 21600"/>
              <a:gd name="T0" fmla="*/ 17772 w 21600"/>
              <a:gd name="T1" fmla="*/ 10800 h 21600"/>
              <a:gd name="T2" fmla="*/ 10800 w 21600"/>
              <a:gd name="T3" fmla="*/ 21600 h 21600"/>
              <a:gd name="T4" fmla="*/ 3828 w 21600"/>
              <a:gd name="T5" fmla="*/ 10800 h 21600"/>
              <a:gd name="T6" fmla="*/ 10800 w 21600"/>
              <a:gd name="T7" fmla="*/ 0 h 21600"/>
              <a:gd name="T8" fmla="*/ 5628 w 21600"/>
              <a:gd name="T9" fmla="*/ 5628 h 21600"/>
              <a:gd name="T10" fmla="*/ 15972 w 21600"/>
              <a:gd name="T11" fmla="*/ 1597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655" y="21600"/>
                </a:lnTo>
                <a:lnTo>
                  <a:pt x="13945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86025" name="AutoShape 9"/>
          <p:cNvSpPr>
            <a:spLocks noChangeArrowheads="1"/>
          </p:cNvSpPr>
          <p:nvPr/>
        </p:nvSpPr>
        <p:spPr bwMode="auto">
          <a:xfrm rot="-3585869" flipH="1" flipV="1">
            <a:off x="1027907" y="899319"/>
            <a:ext cx="731837" cy="428625"/>
          </a:xfrm>
          <a:custGeom>
            <a:avLst/>
            <a:gdLst>
              <a:gd name="G0" fmla="+- 7532 0 0"/>
              <a:gd name="G1" fmla="+- 21600 0 7532"/>
              <a:gd name="G2" fmla="*/ 7532 1 2"/>
              <a:gd name="G3" fmla="+- 21600 0 G2"/>
              <a:gd name="G4" fmla="+/ 7532 21600 2"/>
              <a:gd name="G5" fmla="+/ G1 0 2"/>
              <a:gd name="G6" fmla="*/ 21600 21600 7532"/>
              <a:gd name="G7" fmla="*/ G6 1 2"/>
              <a:gd name="G8" fmla="+- 21600 0 G7"/>
              <a:gd name="G9" fmla="*/ 21600 1 2"/>
              <a:gd name="G10" fmla="+- 7532 0 G9"/>
              <a:gd name="G11" fmla="?: G10 G8 0"/>
              <a:gd name="G12" fmla="?: G10 G7 21600"/>
              <a:gd name="T0" fmla="*/ 17834 w 21600"/>
              <a:gd name="T1" fmla="*/ 10800 h 21600"/>
              <a:gd name="T2" fmla="*/ 10800 w 21600"/>
              <a:gd name="T3" fmla="*/ 21600 h 21600"/>
              <a:gd name="T4" fmla="*/ 3766 w 21600"/>
              <a:gd name="T5" fmla="*/ 10800 h 21600"/>
              <a:gd name="T6" fmla="*/ 10800 w 21600"/>
              <a:gd name="T7" fmla="*/ 0 h 21600"/>
              <a:gd name="T8" fmla="*/ 5566 w 21600"/>
              <a:gd name="T9" fmla="*/ 5566 h 21600"/>
              <a:gd name="T10" fmla="*/ 16034 w 21600"/>
              <a:gd name="T11" fmla="*/ 1603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532" y="21600"/>
                </a:lnTo>
                <a:lnTo>
                  <a:pt x="14068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86026" name="AutoShape 10"/>
          <p:cNvSpPr>
            <a:spLocks noChangeArrowheads="1"/>
          </p:cNvSpPr>
          <p:nvPr/>
        </p:nvSpPr>
        <p:spPr bwMode="auto">
          <a:xfrm rot="3590004" flipH="1">
            <a:off x="1032669" y="453231"/>
            <a:ext cx="749300" cy="420688"/>
          </a:xfrm>
          <a:custGeom>
            <a:avLst/>
            <a:gdLst>
              <a:gd name="G0" fmla="+- 7655 0 0"/>
              <a:gd name="G1" fmla="+- 21600 0 7655"/>
              <a:gd name="G2" fmla="*/ 7655 1 2"/>
              <a:gd name="G3" fmla="+- 21600 0 G2"/>
              <a:gd name="G4" fmla="+/ 7655 21600 2"/>
              <a:gd name="G5" fmla="+/ G1 0 2"/>
              <a:gd name="G6" fmla="*/ 21600 21600 7655"/>
              <a:gd name="G7" fmla="*/ G6 1 2"/>
              <a:gd name="G8" fmla="+- 21600 0 G7"/>
              <a:gd name="G9" fmla="*/ 21600 1 2"/>
              <a:gd name="G10" fmla="+- 7655 0 G9"/>
              <a:gd name="G11" fmla="?: G10 G8 0"/>
              <a:gd name="G12" fmla="?: G10 G7 21600"/>
              <a:gd name="T0" fmla="*/ 17772 w 21600"/>
              <a:gd name="T1" fmla="*/ 10800 h 21600"/>
              <a:gd name="T2" fmla="*/ 10800 w 21600"/>
              <a:gd name="T3" fmla="*/ 21600 h 21600"/>
              <a:gd name="T4" fmla="*/ 3828 w 21600"/>
              <a:gd name="T5" fmla="*/ 10800 h 21600"/>
              <a:gd name="T6" fmla="*/ 10800 w 21600"/>
              <a:gd name="T7" fmla="*/ 0 h 21600"/>
              <a:gd name="T8" fmla="*/ 5628 w 21600"/>
              <a:gd name="T9" fmla="*/ 5628 h 21600"/>
              <a:gd name="T10" fmla="*/ 15972 w 21600"/>
              <a:gd name="T11" fmla="*/ 1597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655" y="21600"/>
                </a:lnTo>
                <a:lnTo>
                  <a:pt x="13945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86028" name="AutoShape 12"/>
          <p:cNvSpPr>
            <a:spLocks noChangeArrowheads="1"/>
          </p:cNvSpPr>
          <p:nvPr/>
        </p:nvSpPr>
        <p:spPr bwMode="auto">
          <a:xfrm>
            <a:off x="658813" y="192088"/>
            <a:ext cx="712787" cy="449262"/>
          </a:xfrm>
          <a:custGeom>
            <a:avLst/>
            <a:gdLst>
              <a:gd name="G0" fmla="+- 7085 0 0"/>
              <a:gd name="G1" fmla="+- 21600 0 7085"/>
              <a:gd name="G2" fmla="*/ 7085 1 2"/>
              <a:gd name="G3" fmla="+- 21600 0 G2"/>
              <a:gd name="G4" fmla="+/ 7085 21600 2"/>
              <a:gd name="G5" fmla="+/ G1 0 2"/>
              <a:gd name="G6" fmla="*/ 21600 21600 7085"/>
              <a:gd name="G7" fmla="*/ G6 1 2"/>
              <a:gd name="G8" fmla="+- 21600 0 G7"/>
              <a:gd name="G9" fmla="*/ 21600 1 2"/>
              <a:gd name="G10" fmla="+- 7085 0 G9"/>
              <a:gd name="G11" fmla="?: G10 G8 0"/>
              <a:gd name="G12" fmla="?: G10 G7 21600"/>
              <a:gd name="T0" fmla="*/ 18057 w 21600"/>
              <a:gd name="T1" fmla="*/ 10800 h 21600"/>
              <a:gd name="T2" fmla="*/ 10800 w 21600"/>
              <a:gd name="T3" fmla="*/ 21600 h 21600"/>
              <a:gd name="T4" fmla="*/ 3543 w 21600"/>
              <a:gd name="T5" fmla="*/ 10800 h 21600"/>
              <a:gd name="T6" fmla="*/ 10800 w 21600"/>
              <a:gd name="T7" fmla="*/ 0 h 21600"/>
              <a:gd name="T8" fmla="*/ 5343 w 21600"/>
              <a:gd name="T9" fmla="*/ 5343 h 21600"/>
              <a:gd name="T10" fmla="*/ 16257 w 21600"/>
              <a:gd name="T11" fmla="*/ 1625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085" y="21600"/>
                </a:lnTo>
                <a:lnTo>
                  <a:pt x="14515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 eaLnBrk="0" hangingPunct="0"/>
            <a:r>
              <a:rPr lang="fr-FR" sz="600" b="0">
                <a:solidFill>
                  <a:schemeClr val="bg1"/>
                </a:solidFill>
                <a:latin typeface="Impact" pitchFamily="34" charset="0"/>
              </a:rPr>
              <a:t>Fonctionnalité</a:t>
            </a:r>
          </a:p>
        </p:txBody>
      </p:sp>
      <p:sp>
        <p:nvSpPr>
          <p:cNvPr id="86029" name="AutoShape 13"/>
          <p:cNvSpPr>
            <a:spLocks noChangeArrowheads="1"/>
          </p:cNvSpPr>
          <p:nvPr/>
        </p:nvSpPr>
        <p:spPr bwMode="auto">
          <a:xfrm flipV="1">
            <a:off x="671513" y="1077913"/>
            <a:ext cx="693737" cy="454025"/>
          </a:xfrm>
          <a:custGeom>
            <a:avLst/>
            <a:gdLst>
              <a:gd name="G0" fmla="+- 7532 0 0"/>
              <a:gd name="G1" fmla="+- 21600 0 7532"/>
              <a:gd name="G2" fmla="*/ 7532 1 2"/>
              <a:gd name="G3" fmla="+- 21600 0 G2"/>
              <a:gd name="G4" fmla="+/ 7532 21600 2"/>
              <a:gd name="G5" fmla="+/ G1 0 2"/>
              <a:gd name="G6" fmla="*/ 21600 21600 7532"/>
              <a:gd name="G7" fmla="*/ G6 1 2"/>
              <a:gd name="G8" fmla="+- 21600 0 G7"/>
              <a:gd name="G9" fmla="*/ 21600 1 2"/>
              <a:gd name="G10" fmla="+- 7532 0 G9"/>
              <a:gd name="G11" fmla="?: G10 G8 0"/>
              <a:gd name="G12" fmla="?: G10 G7 21600"/>
              <a:gd name="T0" fmla="*/ 17834 w 21600"/>
              <a:gd name="T1" fmla="*/ 10800 h 21600"/>
              <a:gd name="T2" fmla="*/ 10800 w 21600"/>
              <a:gd name="T3" fmla="*/ 21600 h 21600"/>
              <a:gd name="T4" fmla="*/ 3766 w 21600"/>
              <a:gd name="T5" fmla="*/ 10800 h 21600"/>
              <a:gd name="T6" fmla="*/ 10800 w 21600"/>
              <a:gd name="T7" fmla="*/ 0 h 21600"/>
              <a:gd name="T8" fmla="*/ 5566 w 21600"/>
              <a:gd name="T9" fmla="*/ 5566 h 21600"/>
              <a:gd name="T10" fmla="*/ 16034 w 21600"/>
              <a:gd name="T11" fmla="*/ 1603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532" y="21600"/>
                </a:lnTo>
                <a:lnTo>
                  <a:pt x="14068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8235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86030" name="AutoShape 14"/>
          <p:cNvSpPr>
            <a:spLocks noChangeArrowheads="1"/>
          </p:cNvSpPr>
          <p:nvPr/>
        </p:nvSpPr>
        <p:spPr bwMode="auto">
          <a:xfrm rot="3585869" flipV="1">
            <a:off x="280988" y="885825"/>
            <a:ext cx="730250" cy="431800"/>
          </a:xfrm>
          <a:custGeom>
            <a:avLst/>
            <a:gdLst>
              <a:gd name="G0" fmla="+- 7532 0 0"/>
              <a:gd name="G1" fmla="+- 21600 0 7532"/>
              <a:gd name="G2" fmla="*/ 7532 1 2"/>
              <a:gd name="G3" fmla="+- 21600 0 G2"/>
              <a:gd name="G4" fmla="+/ 7532 21600 2"/>
              <a:gd name="G5" fmla="+/ G1 0 2"/>
              <a:gd name="G6" fmla="*/ 21600 21600 7532"/>
              <a:gd name="G7" fmla="*/ G6 1 2"/>
              <a:gd name="G8" fmla="+- 21600 0 G7"/>
              <a:gd name="G9" fmla="*/ 21600 1 2"/>
              <a:gd name="G10" fmla="+- 7532 0 G9"/>
              <a:gd name="G11" fmla="?: G10 G8 0"/>
              <a:gd name="G12" fmla="?: G10 G7 21600"/>
              <a:gd name="T0" fmla="*/ 17834 w 21600"/>
              <a:gd name="T1" fmla="*/ 10800 h 21600"/>
              <a:gd name="T2" fmla="*/ 10800 w 21600"/>
              <a:gd name="T3" fmla="*/ 21600 h 21600"/>
              <a:gd name="T4" fmla="*/ 3766 w 21600"/>
              <a:gd name="T5" fmla="*/ 10800 h 21600"/>
              <a:gd name="T6" fmla="*/ 10800 w 21600"/>
              <a:gd name="T7" fmla="*/ 0 h 21600"/>
              <a:gd name="T8" fmla="*/ 5566 w 21600"/>
              <a:gd name="T9" fmla="*/ 5566 h 21600"/>
              <a:gd name="T10" fmla="*/ 16034 w 21600"/>
              <a:gd name="T11" fmla="*/ 1603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532" y="21600"/>
                </a:lnTo>
                <a:lnTo>
                  <a:pt x="14068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8235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vert="eaVert" wrap="none"/>
          <a:lstStyle/>
          <a:p>
            <a:pPr algn="ctr" eaLnBrk="0" hangingPunct="0"/>
            <a:endParaRPr lang="fr-FR" sz="600" b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86031" name="AutoShape 15"/>
          <p:cNvSpPr>
            <a:spLocks noChangeArrowheads="1"/>
          </p:cNvSpPr>
          <p:nvPr/>
        </p:nvSpPr>
        <p:spPr bwMode="auto">
          <a:xfrm rot="18000000">
            <a:off x="254794" y="424656"/>
            <a:ext cx="750888" cy="422275"/>
          </a:xfrm>
          <a:custGeom>
            <a:avLst/>
            <a:gdLst>
              <a:gd name="G0" fmla="+- 7655 0 0"/>
              <a:gd name="G1" fmla="+- 21600 0 7655"/>
              <a:gd name="G2" fmla="*/ 7655 1 2"/>
              <a:gd name="G3" fmla="+- 21600 0 G2"/>
              <a:gd name="G4" fmla="+/ 7655 21600 2"/>
              <a:gd name="G5" fmla="+/ G1 0 2"/>
              <a:gd name="G6" fmla="*/ 21600 21600 7655"/>
              <a:gd name="G7" fmla="*/ G6 1 2"/>
              <a:gd name="G8" fmla="+- 21600 0 G7"/>
              <a:gd name="G9" fmla="*/ 21600 1 2"/>
              <a:gd name="G10" fmla="+- 7655 0 G9"/>
              <a:gd name="G11" fmla="?: G10 G8 0"/>
              <a:gd name="G12" fmla="?: G10 G7 21600"/>
              <a:gd name="T0" fmla="*/ 17772 w 21600"/>
              <a:gd name="T1" fmla="*/ 10800 h 21600"/>
              <a:gd name="T2" fmla="*/ 10800 w 21600"/>
              <a:gd name="T3" fmla="*/ 21600 h 21600"/>
              <a:gd name="T4" fmla="*/ 3828 w 21600"/>
              <a:gd name="T5" fmla="*/ 10800 h 21600"/>
              <a:gd name="T6" fmla="*/ 10800 w 21600"/>
              <a:gd name="T7" fmla="*/ 0 h 21600"/>
              <a:gd name="T8" fmla="*/ 5628 w 21600"/>
              <a:gd name="T9" fmla="*/ 5628 h 21600"/>
              <a:gd name="T10" fmla="*/ 15972 w 21600"/>
              <a:gd name="T11" fmla="*/ 1597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655" y="21600"/>
                </a:lnTo>
                <a:lnTo>
                  <a:pt x="13945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lIns="90000" tIns="46800" rIns="90000" bIns="46800"/>
          <a:lstStyle/>
          <a:p>
            <a:pPr algn="ctr" eaLnBrk="0" hangingPunct="0"/>
            <a:endParaRPr lang="fr-FR" sz="600" b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86032" name="AutoShape 16"/>
          <p:cNvSpPr>
            <a:spLocks noChangeArrowheads="1"/>
          </p:cNvSpPr>
          <p:nvPr/>
        </p:nvSpPr>
        <p:spPr bwMode="auto">
          <a:xfrm rot="-3585869" flipH="1" flipV="1">
            <a:off x="1018382" y="873919"/>
            <a:ext cx="731837" cy="428625"/>
          </a:xfrm>
          <a:custGeom>
            <a:avLst/>
            <a:gdLst>
              <a:gd name="G0" fmla="+- 7532 0 0"/>
              <a:gd name="G1" fmla="+- 21600 0 7532"/>
              <a:gd name="G2" fmla="*/ 7532 1 2"/>
              <a:gd name="G3" fmla="+- 21600 0 G2"/>
              <a:gd name="G4" fmla="+/ 7532 21600 2"/>
              <a:gd name="G5" fmla="+/ G1 0 2"/>
              <a:gd name="G6" fmla="*/ 21600 21600 7532"/>
              <a:gd name="G7" fmla="*/ G6 1 2"/>
              <a:gd name="G8" fmla="+- 21600 0 G7"/>
              <a:gd name="G9" fmla="*/ 21600 1 2"/>
              <a:gd name="G10" fmla="+- 7532 0 G9"/>
              <a:gd name="G11" fmla="?: G10 G8 0"/>
              <a:gd name="G12" fmla="?: G10 G7 21600"/>
              <a:gd name="T0" fmla="*/ 17834 w 21600"/>
              <a:gd name="T1" fmla="*/ 10800 h 21600"/>
              <a:gd name="T2" fmla="*/ 10800 w 21600"/>
              <a:gd name="T3" fmla="*/ 21600 h 21600"/>
              <a:gd name="T4" fmla="*/ 3766 w 21600"/>
              <a:gd name="T5" fmla="*/ 10800 h 21600"/>
              <a:gd name="T6" fmla="*/ 10800 w 21600"/>
              <a:gd name="T7" fmla="*/ 0 h 21600"/>
              <a:gd name="T8" fmla="*/ 5566 w 21600"/>
              <a:gd name="T9" fmla="*/ 5566 h 21600"/>
              <a:gd name="T10" fmla="*/ 16034 w 21600"/>
              <a:gd name="T11" fmla="*/ 1603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532" y="21600"/>
                </a:lnTo>
                <a:lnTo>
                  <a:pt x="14068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86033" name="AutoShape 17"/>
          <p:cNvSpPr>
            <a:spLocks noChangeArrowheads="1"/>
          </p:cNvSpPr>
          <p:nvPr/>
        </p:nvSpPr>
        <p:spPr bwMode="auto">
          <a:xfrm rot="3590004" flipH="1">
            <a:off x="1023145" y="427831"/>
            <a:ext cx="747712" cy="422275"/>
          </a:xfrm>
          <a:custGeom>
            <a:avLst/>
            <a:gdLst>
              <a:gd name="G0" fmla="+- 7655 0 0"/>
              <a:gd name="G1" fmla="+- 21600 0 7655"/>
              <a:gd name="G2" fmla="*/ 7655 1 2"/>
              <a:gd name="G3" fmla="+- 21600 0 G2"/>
              <a:gd name="G4" fmla="+/ 7655 21600 2"/>
              <a:gd name="G5" fmla="+/ G1 0 2"/>
              <a:gd name="G6" fmla="*/ 21600 21600 7655"/>
              <a:gd name="G7" fmla="*/ G6 1 2"/>
              <a:gd name="G8" fmla="+- 21600 0 G7"/>
              <a:gd name="G9" fmla="*/ 21600 1 2"/>
              <a:gd name="G10" fmla="+- 7655 0 G9"/>
              <a:gd name="G11" fmla="?: G10 G8 0"/>
              <a:gd name="G12" fmla="?: G10 G7 21600"/>
              <a:gd name="T0" fmla="*/ 17772 w 21600"/>
              <a:gd name="T1" fmla="*/ 10800 h 21600"/>
              <a:gd name="T2" fmla="*/ 10800 w 21600"/>
              <a:gd name="T3" fmla="*/ 21600 h 21600"/>
              <a:gd name="T4" fmla="*/ 3828 w 21600"/>
              <a:gd name="T5" fmla="*/ 10800 h 21600"/>
              <a:gd name="T6" fmla="*/ 10800 w 21600"/>
              <a:gd name="T7" fmla="*/ 0 h 21600"/>
              <a:gd name="T8" fmla="*/ 5628 w 21600"/>
              <a:gd name="T9" fmla="*/ 5628 h 21600"/>
              <a:gd name="T10" fmla="*/ 15972 w 21600"/>
              <a:gd name="T11" fmla="*/ 1597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655" y="21600"/>
                </a:lnTo>
                <a:lnTo>
                  <a:pt x="13945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vert="eaVert" wrap="none"/>
          <a:lstStyle/>
          <a:p>
            <a:pPr algn="ctr" eaLnBrk="0" hangingPunct="0"/>
            <a:endParaRPr lang="fr-FR" sz="600" b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86034" name="Text Box 18"/>
          <p:cNvSpPr txBox="1">
            <a:spLocks noChangeArrowheads="1"/>
          </p:cNvSpPr>
          <p:nvPr/>
        </p:nvSpPr>
        <p:spPr bwMode="auto">
          <a:xfrm>
            <a:off x="684213" y="1254125"/>
            <a:ext cx="63976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600" b="0">
                <a:solidFill>
                  <a:schemeClr val="bg1"/>
                </a:solidFill>
                <a:latin typeface="Impact" pitchFamily="34" charset="0"/>
              </a:rPr>
              <a:t>Maintenabilité</a:t>
            </a:r>
          </a:p>
        </p:txBody>
      </p:sp>
      <p:sp>
        <p:nvSpPr>
          <p:cNvPr id="86035" name="Text Box 19"/>
          <p:cNvSpPr txBox="1">
            <a:spLocks noChangeArrowheads="1"/>
          </p:cNvSpPr>
          <p:nvPr/>
        </p:nvSpPr>
        <p:spPr bwMode="auto">
          <a:xfrm>
            <a:off x="360363" y="547688"/>
            <a:ext cx="51276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600" b="0">
                <a:solidFill>
                  <a:schemeClr val="bg1"/>
                </a:solidFill>
                <a:latin typeface="Impact" pitchFamily="34" charset="0"/>
              </a:rPr>
              <a:t>Portabilité</a:t>
            </a:r>
          </a:p>
        </p:txBody>
      </p:sp>
      <p:sp>
        <p:nvSpPr>
          <p:cNvPr id="86036" name="Text Box 20"/>
          <p:cNvSpPr txBox="1">
            <a:spLocks noChangeArrowheads="1"/>
          </p:cNvSpPr>
          <p:nvPr/>
        </p:nvSpPr>
        <p:spPr bwMode="auto">
          <a:xfrm>
            <a:off x="1249363" y="547688"/>
            <a:ext cx="4349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600" b="0">
                <a:solidFill>
                  <a:schemeClr val="bg1"/>
                </a:solidFill>
                <a:latin typeface="Impact" pitchFamily="34" charset="0"/>
              </a:rPr>
              <a:t>Fiabilité</a:t>
            </a:r>
            <a:endParaRPr lang="fr-FR" sz="600" b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86037" name="Text Box 21"/>
          <p:cNvSpPr txBox="1">
            <a:spLocks noChangeArrowheads="1"/>
          </p:cNvSpPr>
          <p:nvPr/>
        </p:nvSpPr>
        <p:spPr bwMode="auto">
          <a:xfrm>
            <a:off x="1120775" y="993775"/>
            <a:ext cx="54768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600" b="0">
                <a:solidFill>
                  <a:schemeClr val="bg1"/>
                </a:solidFill>
                <a:latin typeface="Impact" pitchFamily="34" charset="0"/>
              </a:rPr>
              <a:t>Utilisabilité</a:t>
            </a:r>
          </a:p>
        </p:txBody>
      </p:sp>
      <p:sp>
        <p:nvSpPr>
          <p:cNvPr id="86038" name="Text Box 22"/>
          <p:cNvSpPr txBox="1">
            <a:spLocks noChangeArrowheads="1"/>
          </p:cNvSpPr>
          <p:nvPr/>
        </p:nvSpPr>
        <p:spPr bwMode="auto">
          <a:xfrm>
            <a:off x="347663" y="993775"/>
            <a:ext cx="5429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600" b="0">
                <a:solidFill>
                  <a:schemeClr val="bg1"/>
                </a:solidFill>
                <a:latin typeface="Impact" pitchFamily="34" charset="0"/>
              </a:rPr>
              <a:t>Rendement</a:t>
            </a:r>
          </a:p>
        </p:txBody>
      </p:sp>
      <p:sp>
        <p:nvSpPr>
          <p:cNvPr id="86041" name="Rectangle 25"/>
          <p:cNvSpPr>
            <a:spLocks noGrp="1" noChangeArrowheads="1"/>
          </p:cNvSpPr>
          <p:nvPr>
            <p:ph type="title"/>
          </p:nvPr>
        </p:nvSpPr>
        <p:spPr>
          <a:xfrm>
            <a:off x="1905000" y="228600"/>
            <a:ext cx="6570662" cy="641350"/>
          </a:xfrm>
        </p:spPr>
        <p:txBody>
          <a:bodyPr>
            <a:normAutofit fontScale="90000"/>
          </a:bodyPr>
          <a:lstStyle/>
          <a:p>
            <a:r>
              <a:rPr lang="fr-FR" dirty="0"/>
              <a:t>LA NORME </a:t>
            </a:r>
            <a:r>
              <a:rPr lang="fr-FR" dirty="0" err="1"/>
              <a:t>SQuaRE</a:t>
            </a:r>
            <a:endParaRPr lang="fr-FR" dirty="0"/>
          </a:p>
        </p:txBody>
      </p:sp>
      <p:sp>
        <p:nvSpPr>
          <p:cNvPr id="86042" name="Rectangle 26"/>
          <p:cNvSpPr>
            <a:spLocks noGrp="1" noChangeArrowheads="1"/>
          </p:cNvSpPr>
          <p:nvPr>
            <p:ph type="body" idx="1"/>
          </p:nvPr>
        </p:nvSpPr>
        <p:spPr>
          <a:xfrm>
            <a:off x="838200" y="1590675"/>
            <a:ext cx="7162800" cy="4292600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fr-FR" sz="2400" dirty="0">
                <a:solidFill>
                  <a:srgbClr val="FF0000"/>
                </a:solidFill>
              </a:rPr>
              <a:t>Rendement</a:t>
            </a:r>
            <a:r>
              <a:rPr lang="fr-FR" sz="2400" dirty="0"/>
              <a:t> :  rapport existant entre le niveau de service et la quantité de ressources utilisées (temps, mémoire).</a:t>
            </a:r>
          </a:p>
          <a:p>
            <a:pPr>
              <a:lnSpc>
                <a:spcPct val="120000"/>
              </a:lnSpc>
            </a:pPr>
            <a:r>
              <a:rPr lang="fr-FR" sz="2400" dirty="0" err="1">
                <a:solidFill>
                  <a:srgbClr val="FF0000"/>
                </a:solidFill>
              </a:rPr>
              <a:t>Maintenabilité</a:t>
            </a:r>
            <a:r>
              <a:rPr lang="fr-FR" sz="2400" dirty="0"/>
              <a:t> : effort nécessaire pour effectuer les modifications :</a:t>
            </a:r>
          </a:p>
          <a:p>
            <a:pPr lvl="1">
              <a:lnSpc>
                <a:spcPct val="120000"/>
              </a:lnSpc>
            </a:pPr>
            <a:r>
              <a:rPr lang="fr-FR" sz="2000" dirty="0"/>
              <a:t>Analysabilité : diagnostiquer les déficiences, les causes de pannes,  identifier les parties à modifier.</a:t>
            </a:r>
          </a:p>
          <a:p>
            <a:pPr lvl="1">
              <a:lnSpc>
                <a:spcPct val="120000"/>
              </a:lnSpc>
            </a:pPr>
            <a:r>
              <a:rPr lang="fr-FR" sz="2000" dirty="0"/>
              <a:t>Changeabilité ou </a:t>
            </a:r>
            <a:r>
              <a:rPr lang="fr-FR" sz="2000" dirty="0" err="1"/>
              <a:t>modifiabilité</a:t>
            </a:r>
            <a:r>
              <a:rPr lang="fr-FR" sz="2000" dirty="0"/>
              <a:t> </a:t>
            </a:r>
          </a:p>
          <a:p>
            <a:pPr lvl="1">
              <a:lnSpc>
                <a:spcPct val="120000"/>
              </a:lnSpc>
            </a:pPr>
            <a:r>
              <a:rPr lang="fr-FR" sz="2000" dirty="0"/>
              <a:t>Stabilité  : pas d'effets imprévus après modification ,</a:t>
            </a:r>
          </a:p>
          <a:p>
            <a:pPr lvl="1">
              <a:lnSpc>
                <a:spcPct val="120000"/>
              </a:lnSpc>
            </a:pPr>
            <a:r>
              <a:rPr lang="fr-FR" sz="2000" dirty="0"/>
              <a:t>Testabilité : préparation et d’exécution des tests unitaires et d’intégration.</a:t>
            </a:r>
          </a:p>
          <a:p>
            <a:pPr>
              <a:lnSpc>
                <a:spcPct val="120000"/>
              </a:lnSpc>
            </a:pPr>
            <a:endParaRPr lang="fr-FR" sz="2400" dirty="0"/>
          </a:p>
        </p:txBody>
      </p:sp>
      <p:sp>
        <p:nvSpPr>
          <p:cNvPr id="86044" name="Oval 28"/>
          <p:cNvSpPr>
            <a:spLocks noChangeArrowheads="1"/>
          </p:cNvSpPr>
          <p:nvPr/>
        </p:nvSpPr>
        <p:spPr bwMode="auto">
          <a:xfrm>
            <a:off x="828675" y="677863"/>
            <a:ext cx="368300" cy="36988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fr-FR" sz="100" b="0">
                <a:solidFill>
                  <a:schemeClr val="bg1"/>
                </a:solidFill>
                <a:latin typeface="Impact" pitchFamily="34" charset="0"/>
              </a:rPr>
              <a:t>I </a:t>
            </a:r>
            <a:r>
              <a:rPr lang="fr-FR" sz="1000" b="0">
                <a:solidFill>
                  <a:schemeClr val="bg1"/>
                </a:solidFill>
                <a:latin typeface="Impact" pitchFamily="34" charset="0"/>
              </a:rPr>
              <a:t>SQuaRE</a:t>
            </a:r>
          </a:p>
        </p:txBody>
      </p:sp>
      <p:sp>
        <p:nvSpPr>
          <p:cNvPr id="22" name="Espace réservé de la date 21"/>
          <p:cNvSpPr>
            <a:spLocks noGrp="1"/>
          </p:cNvSpPr>
          <p:nvPr>
            <p:ph type="dt" sz="half" idx="10"/>
          </p:nvPr>
        </p:nvSpPr>
        <p:spPr>
          <a:xfrm>
            <a:off x="2286000" y="6172200"/>
            <a:ext cx="2133600" cy="476250"/>
          </a:xfrm>
        </p:spPr>
        <p:txBody>
          <a:bodyPr/>
          <a:lstStyle/>
          <a:p>
            <a:fld id="{018C72D5-FB07-4097-9DD5-8AE36296380E}" type="datetime2">
              <a:rPr lang="fr-FR" smtClean="0"/>
              <a:pPr/>
              <a:t>lundi 28 février 2011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73" name="AutoShape 9"/>
          <p:cNvSpPr>
            <a:spLocks noChangeArrowheads="1"/>
          </p:cNvSpPr>
          <p:nvPr/>
        </p:nvSpPr>
        <p:spPr bwMode="auto">
          <a:xfrm rot="-3585869" flipH="1" flipV="1">
            <a:off x="1002507" y="937419"/>
            <a:ext cx="731837" cy="428625"/>
          </a:xfrm>
          <a:custGeom>
            <a:avLst/>
            <a:gdLst>
              <a:gd name="G0" fmla="+- 7532 0 0"/>
              <a:gd name="G1" fmla="+- 21600 0 7532"/>
              <a:gd name="G2" fmla="*/ 7532 1 2"/>
              <a:gd name="G3" fmla="+- 21600 0 G2"/>
              <a:gd name="G4" fmla="+/ 7532 21600 2"/>
              <a:gd name="G5" fmla="+/ G1 0 2"/>
              <a:gd name="G6" fmla="*/ 21600 21600 7532"/>
              <a:gd name="G7" fmla="*/ G6 1 2"/>
              <a:gd name="G8" fmla="+- 21600 0 G7"/>
              <a:gd name="G9" fmla="*/ 21600 1 2"/>
              <a:gd name="G10" fmla="+- 7532 0 G9"/>
              <a:gd name="G11" fmla="?: G10 G8 0"/>
              <a:gd name="G12" fmla="?: G10 G7 21600"/>
              <a:gd name="T0" fmla="*/ 17834 w 21600"/>
              <a:gd name="T1" fmla="*/ 10800 h 21600"/>
              <a:gd name="T2" fmla="*/ 10800 w 21600"/>
              <a:gd name="T3" fmla="*/ 21600 h 21600"/>
              <a:gd name="T4" fmla="*/ 3766 w 21600"/>
              <a:gd name="T5" fmla="*/ 10800 h 21600"/>
              <a:gd name="T6" fmla="*/ 10800 w 21600"/>
              <a:gd name="T7" fmla="*/ 0 h 21600"/>
              <a:gd name="T8" fmla="*/ 5566 w 21600"/>
              <a:gd name="T9" fmla="*/ 5566 h 21600"/>
              <a:gd name="T10" fmla="*/ 16034 w 21600"/>
              <a:gd name="T11" fmla="*/ 1603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532" y="21600"/>
                </a:lnTo>
                <a:lnTo>
                  <a:pt x="14068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88076" name="AutoShape 12"/>
          <p:cNvSpPr>
            <a:spLocks noChangeArrowheads="1"/>
          </p:cNvSpPr>
          <p:nvPr/>
        </p:nvSpPr>
        <p:spPr bwMode="auto">
          <a:xfrm>
            <a:off x="646113" y="255588"/>
            <a:ext cx="712787" cy="449262"/>
          </a:xfrm>
          <a:custGeom>
            <a:avLst/>
            <a:gdLst>
              <a:gd name="G0" fmla="+- 7085 0 0"/>
              <a:gd name="G1" fmla="+- 21600 0 7085"/>
              <a:gd name="G2" fmla="*/ 7085 1 2"/>
              <a:gd name="G3" fmla="+- 21600 0 G2"/>
              <a:gd name="G4" fmla="+/ 7085 21600 2"/>
              <a:gd name="G5" fmla="+/ G1 0 2"/>
              <a:gd name="G6" fmla="*/ 21600 21600 7085"/>
              <a:gd name="G7" fmla="*/ G6 1 2"/>
              <a:gd name="G8" fmla="+- 21600 0 G7"/>
              <a:gd name="G9" fmla="*/ 21600 1 2"/>
              <a:gd name="G10" fmla="+- 7085 0 G9"/>
              <a:gd name="G11" fmla="?: G10 G8 0"/>
              <a:gd name="G12" fmla="?: G10 G7 21600"/>
              <a:gd name="T0" fmla="*/ 18057 w 21600"/>
              <a:gd name="T1" fmla="*/ 10800 h 21600"/>
              <a:gd name="T2" fmla="*/ 10800 w 21600"/>
              <a:gd name="T3" fmla="*/ 21600 h 21600"/>
              <a:gd name="T4" fmla="*/ 3543 w 21600"/>
              <a:gd name="T5" fmla="*/ 10800 h 21600"/>
              <a:gd name="T6" fmla="*/ 10800 w 21600"/>
              <a:gd name="T7" fmla="*/ 0 h 21600"/>
              <a:gd name="T8" fmla="*/ 5343 w 21600"/>
              <a:gd name="T9" fmla="*/ 5343 h 21600"/>
              <a:gd name="T10" fmla="*/ 16257 w 21600"/>
              <a:gd name="T11" fmla="*/ 1625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085" y="21600"/>
                </a:lnTo>
                <a:lnTo>
                  <a:pt x="14515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 eaLnBrk="0" hangingPunct="0"/>
            <a:r>
              <a:rPr lang="fr-FR" sz="600" b="0">
                <a:solidFill>
                  <a:schemeClr val="bg1"/>
                </a:solidFill>
                <a:latin typeface="Impact" pitchFamily="34" charset="0"/>
              </a:rPr>
              <a:t>Fonctionnalité</a:t>
            </a:r>
          </a:p>
        </p:txBody>
      </p:sp>
      <p:sp>
        <p:nvSpPr>
          <p:cNvPr id="88077" name="AutoShape 13"/>
          <p:cNvSpPr>
            <a:spLocks noChangeArrowheads="1"/>
          </p:cNvSpPr>
          <p:nvPr/>
        </p:nvSpPr>
        <p:spPr bwMode="auto">
          <a:xfrm flipV="1">
            <a:off x="646113" y="1116013"/>
            <a:ext cx="693737" cy="454025"/>
          </a:xfrm>
          <a:custGeom>
            <a:avLst/>
            <a:gdLst>
              <a:gd name="G0" fmla="+- 7532 0 0"/>
              <a:gd name="G1" fmla="+- 21600 0 7532"/>
              <a:gd name="G2" fmla="*/ 7532 1 2"/>
              <a:gd name="G3" fmla="+- 21600 0 G2"/>
              <a:gd name="G4" fmla="+/ 7532 21600 2"/>
              <a:gd name="G5" fmla="+/ G1 0 2"/>
              <a:gd name="G6" fmla="*/ 21600 21600 7532"/>
              <a:gd name="G7" fmla="*/ G6 1 2"/>
              <a:gd name="G8" fmla="+- 21600 0 G7"/>
              <a:gd name="G9" fmla="*/ 21600 1 2"/>
              <a:gd name="G10" fmla="+- 7532 0 G9"/>
              <a:gd name="G11" fmla="?: G10 G8 0"/>
              <a:gd name="G12" fmla="?: G10 G7 21600"/>
              <a:gd name="T0" fmla="*/ 17834 w 21600"/>
              <a:gd name="T1" fmla="*/ 10800 h 21600"/>
              <a:gd name="T2" fmla="*/ 10800 w 21600"/>
              <a:gd name="T3" fmla="*/ 21600 h 21600"/>
              <a:gd name="T4" fmla="*/ 3766 w 21600"/>
              <a:gd name="T5" fmla="*/ 10800 h 21600"/>
              <a:gd name="T6" fmla="*/ 10800 w 21600"/>
              <a:gd name="T7" fmla="*/ 0 h 21600"/>
              <a:gd name="T8" fmla="*/ 5566 w 21600"/>
              <a:gd name="T9" fmla="*/ 5566 h 21600"/>
              <a:gd name="T10" fmla="*/ 16034 w 21600"/>
              <a:gd name="T11" fmla="*/ 1603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532" y="21600"/>
                </a:lnTo>
                <a:lnTo>
                  <a:pt x="14068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88078" name="AutoShape 14"/>
          <p:cNvSpPr>
            <a:spLocks noChangeArrowheads="1"/>
          </p:cNvSpPr>
          <p:nvPr/>
        </p:nvSpPr>
        <p:spPr bwMode="auto">
          <a:xfrm rot="3585869" flipV="1">
            <a:off x="255588" y="911225"/>
            <a:ext cx="730250" cy="431800"/>
          </a:xfrm>
          <a:custGeom>
            <a:avLst/>
            <a:gdLst>
              <a:gd name="G0" fmla="+- 7532 0 0"/>
              <a:gd name="G1" fmla="+- 21600 0 7532"/>
              <a:gd name="G2" fmla="*/ 7532 1 2"/>
              <a:gd name="G3" fmla="+- 21600 0 G2"/>
              <a:gd name="G4" fmla="+/ 7532 21600 2"/>
              <a:gd name="G5" fmla="+/ G1 0 2"/>
              <a:gd name="G6" fmla="*/ 21600 21600 7532"/>
              <a:gd name="G7" fmla="*/ G6 1 2"/>
              <a:gd name="G8" fmla="+- 21600 0 G7"/>
              <a:gd name="G9" fmla="*/ 21600 1 2"/>
              <a:gd name="G10" fmla="+- 7532 0 G9"/>
              <a:gd name="G11" fmla="?: G10 G8 0"/>
              <a:gd name="G12" fmla="?: G10 G7 21600"/>
              <a:gd name="T0" fmla="*/ 17834 w 21600"/>
              <a:gd name="T1" fmla="*/ 10800 h 21600"/>
              <a:gd name="T2" fmla="*/ 10800 w 21600"/>
              <a:gd name="T3" fmla="*/ 21600 h 21600"/>
              <a:gd name="T4" fmla="*/ 3766 w 21600"/>
              <a:gd name="T5" fmla="*/ 10800 h 21600"/>
              <a:gd name="T6" fmla="*/ 10800 w 21600"/>
              <a:gd name="T7" fmla="*/ 0 h 21600"/>
              <a:gd name="T8" fmla="*/ 5566 w 21600"/>
              <a:gd name="T9" fmla="*/ 5566 h 21600"/>
              <a:gd name="T10" fmla="*/ 16034 w 21600"/>
              <a:gd name="T11" fmla="*/ 1603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532" y="21600"/>
                </a:lnTo>
                <a:lnTo>
                  <a:pt x="14068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/>
          <a:lstStyle/>
          <a:p>
            <a:pPr algn="ctr" eaLnBrk="0" hangingPunct="0"/>
            <a:endParaRPr lang="fr-FR" sz="600" b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88079" name="AutoShape 15"/>
          <p:cNvSpPr>
            <a:spLocks noChangeArrowheads="1"/>
          </p:cNvSpPr>
          <p:nvPr/>
        </p:nvSpPr>
        <p:spPr bwMode="auto">
          <a:xfrm rot="18000000">
            <a:off x="216694" y="462756"/>
            <a:ext cx="750888" cy="422275"/>
          </a:xfrm>
          <a:custGeom>
            <a:avLst/>
            <a:gdLst>
              <a:gd name="G0" fmla="+- 7655 0 0"/>
              <a:gd name="G1" fmla="+- 21600 0 7655"/>
              <a:gd name="G2" fmla="*/ 7655 1 2"/>
              <a:gd name="G3" fmla="+- 21600 0 G2"/>
              <a:gd name="G4" fmla="+/ 7655 21600 2"/>
              <a:gd name="G5" fmla="+/ G1 0 2"/>
              <a:gd name="G6" fmla="*/ 21600 21600 7655"/>
              <a:gd name="G7" fmla="*/ G6 1 2"/>
              <a:gd name="G8" fmla="+- 21600 0 G7"/>
              <a:gd name="G9" fmla="*/ 21600 1 2"/>
              <a:gd name="G10" fmla="+- 7655 0 G9"/>
              <a:gd name="G11" fmla="?: G10 G8 0"/>
              <a:gd name="G12" fmla="?: G10 G7 21600"/>
              <a:gd name="T0" fmla="*/ 17772 w 21600"/>
              <a:gd name="T1" fmla="*/ 10800 h 21600"/>
              <a:gd name="T2" fmla="*/ 10800 w 21600"/>
              <a:gd name="T3" fmla="*/ 21600 h 21600"/>
              <a:gd name="T4" fmla="*/ 3828 w 21600"/>
              <a:gd name="T5" fmla="*/ 10800 h 21600"/>
              <a:gd name="T6" fmla="*/ 10800 w 21600"/>
              <a:gd name="T7" fmla="*/ 0 h 21600"/>
              <a:gd name="T8" fmla="*/ 5628 w 21600"/>
              <a:gd name="T9" fmla="*/ 5628 h 21600"/>
              <a:gd name="T10" fmla="*/ 15972 w 21600"/>
              <a:gd name="T11" fmla="*/ 1597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655" y="21600"/>
                </a:lnTo>
                <a:lnTo>
                  <a:pt x="13945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8235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vert="eaVert" wrap="none" lIns="90000" tIns="46800" rIns="90000" bIns="46800"/>
          <a:lstStyle/>
          <a:p>
            <a:pPr algn="ctr" eaLnBrk="0" hangingPunct="0"/>
            <a:endParaRPr lang="fr-FR" sz="600" b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88081" name="AutoShape 17"/>
          <p:cNvSpPr>
            <a:spLocks noChangeArrowheads="1"/>
          </p:cNvSpPr>
          <p:nvPr/>
        </p:nvSpPr>
        <p:spPr bwMode="auto">
          <a:xfrm rot="3590004" flipH="1">
            <a:off x="1010445" y="504031"/>
            <a:ext cx="747712" cy="422275"/>
          </a:xfrm>
          <a:custGeom>
            <a:avLst/>
            <a:gdLst>
              <a:gd name="G0" fmla="+- 7655 0 0"/>
              <a:gd name="G1" fmla="+- 21600 0 7655"/>
              <a:gd name="G2" fmla="*/ 7655 1 2"/>
              <a:gd name="G3" fmla="+- 21600 0 G2"/>
              <a:gd name="G4" fmla="+/ 7655 21600 2"/>
              <a:gd name="G5" fmla="+/ G1 0 2"/>
              <a:gd name="G6" fmla="*/ 21600 21600 7655"/>
              <a:gd name="G7" fmla="*/ G6 1 2"/>
              <a:gd name="G8" fmla="+- 21600 0 G7"/>
              <a:gd name="G9" fmla="*/ 21600 1 2"/>
              <a:gd name="G10" fmla="+- 7655 0 G9"/>
              <a:gd name="G11" fmla="?: G10 G8 0"/>
              <a:gd name="G12" fmla="?: G10 G7 21600"/>
              <a:gd name="T0" fmla="*/ 17772 w 21600"/>
              <a:gd name="T1" fmla="*/ 10800 h 21600"/>
              <a:gd name="T2" fmla="*/ 10800 w 21600"/>
              <a:gd name="T3" fmla="*/ 21600 h 21600"/>
              <a:gd name="T4" fmla="*/ 3828 w 21600"/>
              <a:gd name="T5" fmla="*/ 10800 h 21600"/>
              <a:gd name="T6" fmla="*/ 10800 w 21600"/>
              <a:gd name="T7" fmla="*/ 0 h 21600"/>
              <a:gd name="T8" fmla="*/ 5628 w 21600"/>
              <a:gd name="T9" fmla="*/ 5628 h 21600"/>
              <a:gd name="T10" fmla="*/ 15972 w 21600"/>
              <a:gd name="T11" fmla="*/ 1597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7655" y="21600"/>
                </a:lnTo>
                <a:lnTo>
                  <a:pt x="13945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rot="10800000" vert="eaVert" wrap="none"/>
          <a:lstStyle/>
          <a:p>
            <a:pPr algn="ctr" eaLnBrk="0" hangingPunct="0"/>
            <a:endParaRPr lang="fr-FR" sz="600" b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88082" name="Text Box 18"/>
          <p:cNvSpPr txBox="1">
            <a:spLocks noChangeArrowheads="1"/>
          </p:cNvSpPr>
          <p:nvPr/>
        </p:nvSpPr>
        <p:spPr bwMode="auto">
          <a:xfrm>
            <a:off x="684213" y="1317625"/>
            <a:ext cx="63976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600" b="0">
                <a:solidFill>
                  <a:schemeClr val="bg1"/>
                </a:solidFill>
                <a:latin typeface="Impact" pitchFamily="34" charset="0"/>
              </a:rPr>
              <a:t>Maintenabilité</a:t>
            </a:r>
          </a:p>
        </p:txBody>
      </p:sp>
      <p:sp>
        <p:nvSpPr>
          <p:cNvPr id="88083" name="Text Box 19"/>
          <p:cNvSpPr txBox="1">
            <a:spLocks noChangeArrowheads="1"/>
          </p:cNvSpPr>
          <p:nvPr/>
        </p:nvSpPr>
        <p:spPr bwMode="auto">
          <a:xfrm>
            <a:off x="334963" y="585788"/>
            <a:ext cx="51276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600" b="0">
                <a:solidFill>
                  <a:schemeClr val="bg1"/>
                </a:solidFill>
                <a:latin typeface="Impact" pitchFamily="34" charset="0"/>
              </a:rPr>
              <a:t>Portabilité</a:t>
            </a:r>
          </a:p>
        </p:txBody>
      </p:sp>
      <p:sp>
        <p:nvSpPr>
          <p:cNvPr id="88084" name="Text Box 20"/>
          <p:cNvSpPr txBox="1">
            <a:spLocks noChangeArrowheads="1"/>
          </p:cNvSpPr>
          <p:nvPr/>
        </p:nvSpPr>
        <p:spPr bwMode="auto">
          <a:xfrm>
            <a:off x="1223963" y="585788"/>
            <a:ext cx="4349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600" b="0">
                <a:solidFill>
                  <a:schemeClr val="bg1"/>
                </a:solidFill>
                <a:latin typeface="Impact" pitchFamily="34" charset="0"/>
              </a:rPr>
              <a:t>Fiabilité</a:t>
            </a:r>
            <a:endParaRPr lang="fr-FR" sz="600" b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88085" name="Text Box 21"/>
          <p:cNvSpPr txBox="1">
            <a:spLocks noChangeArrowheads="1"/>
          </p:cNvSpPr>
          <p:nvPr/>
        </p:nvSpPr>
        <p:spPr bwMode="auto">
          <a:xfrm>
            <a:off x="1095375" y="1031875"/>
            <a:ext cx="54768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600" b="0">
                <a:solidFill>
                  <a:schemeClr val="bg1"/>
                </a:solidFill>
                <a:latin typeface="Impact" pitchFamily="34" charset="0"/>
              </a:rPr>
              <a:t>Utilisabilité</a:t>
            </a:r>
          </a:p>
        </p:txBody>
      </p:sp>
      <p:sp>
        <p:nvSpPr>
          <p:cNvPr id="88086" name="Text Box 22"/>
          <p:cNvSpPr txBox="1">
            <a:spLocks noChangeArrowheads="1"/>
          </p:cNvSpPr>
          <p:nvPr/>
        </p:nvSpPr>
        <p:spPr bwMode="auto">
          <a:xfrm>
            <a:off x="322263" y="1044575"/>
            <a:ext cx="5429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600" b="0">
                <a:solidFill>
                  <a:schemeClr val="bg1"/>
                </a:solidFill>
                <a:latin typeface="Impact" pitchFamily="34" charset="0"/>
              </a:rPr>
              <a:t>Rendement</a:t>
            </a:r>
          </a:p>
        </p:txBody>
      </p:sp>
      <p:sp>
        <p:nvSpPr>
          <p:cNvPr id="88090" name="Rectangle 26"/>
          <p:cNvSpPr>
            <a:spLocks noGrp="1" noChangeArrowheads="1"/>
          </p:cNvSpPr>
          <p:nvPr>
            <p:ph type="title"/>
          </p:nvPr>
        </p:nvSpPr>
        <p:spPr>
          <a:xfrm>
            <a:off x="2047875" y="152400"/>
            <a:ext cx="6562725" cy="641350"/>
          </a:xfrm>
        </p:spPr>
        <p:txBody>
          <a:bodyPr>
            <a:normAutofit fontScale="90000"/>
          </a:bodyPr>
          <a:lstStyle/>
          <a:p>
            <a:r>
              <a:rPr lang="fr-FR" dirty="0"/>
              <a:t>LA NORME </a:t>
            </a:r>
            <a:r>
              <a:rPr lang="fr-FR" dirty="0" err="1"/>
              <a:t>SQuaRE</a:t>
            </a:r>
            <a:endParaRPr lang="fr-FR" dirty="0"/>
          </a:p>
        </p:txBody>
      </p:sp>
      <p:sp>
        <p:nvSpPr>
          <p:cNvPr id="88091" name="Rectangle 27"/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749808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sz="2800" dirty="0">
                <a:solidFill>
                  <a:srgbClr val="FF0000"/>
                </a:solidFill>
              </a:rPr>
              <a:t>Portabilité</a:t>
            </a:r>
            <a:r>
              <a:rPr lang="fr-FR" sz="2800" dirty="0"/>
              <a:t> :  aptitude du logiciel au transfert d’un environnement à un autre.</a:t>
            </a:r>
          </a:p>
          <a:p>
            <a:pPr lvl="1">
              <a:lnSpc>
                <a:spcPct val="90000"/>
              </a:lnSpc>
            </a:pPr>
            <a:r>
              <a:rPr lang="fr-FR" sz="2400" dirty="0"/>
              <a:t>Facilité d'adaptation  à différents environnements.</a:t>
            </a:r>
          </a:p>
          <a:p>
            <a:pPr lvl="1">
              <a:lnSpc>
                <a:spcPct val="90000"/>
              </a:lnSpc>
            </a:pPr>
            <a:r>
              <a:rPr lang="fr-FR" sz="2400" dirty="0"/>
              <a:t>Facilité d'installation  dans un environnement donné.</a:t>
            </a:r>
          </a:p>
          <a:p>
            <a:pPr lvl="1">
              <a:lnSpc>
                <a:spcPct val="90000"/>
              </a:lnSpc>
            </a:pPr>
            <a:r>
              <a:rPr lang="fr-FR" sz="2400" dirty="0"/>
              <a:t>Conformité  aux normes,  degré d'ouverture.</a:t>
            </a:r>
          </a:p>
          <a:p>
            <a:pPr lvl="1">
              <a:lnSpc>
                <a:spcPct val="90000"/>
              </a:lnSpc>
            </a:pPr>
            <a:r>
              <a:rPr lang="fr-FR" sz="2400" dirty="0"/>
              <a:t>Facilité de substitution  : facilité avec laquelle un logiciel peut en remplacer un autre.</a:t>
            </a:r>
          </a:p>
          <a:p>
            <a:pPr>
              <a:lnSpc>
                <a:spcPct val="90000"/>
              </a:lnSpc>
            </a:pPr>
            <a:endParaRPr lang="fr-FR" sz="2800" dirty="0"/>
          </a:p>
          <a:p>
            <a:pPr>
              <a:lnSpc>
                <a:spcPct val="90000"/>
              </a:lnSpc>
            </a:pPr>
            <a:r>
              <a:rPr lang="fr-FR" sz="2800" dirty="0">
                <a:solidFill>
                  <a:srgbClr val="FF0000"/>
                </a:solidFill>
              </a:rPr>
              <a:t>Réutilisabilité</a:t>
            </a:r>
            <a:r>
              <a:rPr lang="fr-FR" sz="2800" dirty="0"/>
              <a:t> </a:t>
            </a:r>
            <a:r>
              <a:rPr lang="fr-FR" sz="1600" dirty="0"/>
              <a:t>(n’appartient pas à la norme, mais souvent citée)</a:t>
            </a:r>
            <a:r>
              <a:rPr lang="fr-FR" sz="2800" dirty="0"/>
              <a:t>.</a:t>
            </a:r>
          </a:p>
        </p:txBody>
      </p:sp>
      <p:sp>
        <p:nvSpPr>
          <p:cNvPr id="88093" name="Oval 29"/>
          <p:cNvSpPr>
            <a:spLocks noChangeArrowheads="1"/>
          </p:cNvSpPr>
          <p:nvPr/>
        </p:nvSpPr>
        <p:spPr bwMode="auto">
          <a:xfrm>
            <a:off x="820738" y="731838"/>
            <a:ext cx="368300" cy="36988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fr-FR" sz="100" b="0">
                <a:solidFill>
                  <a:schemeClr val="bg1"/>
                </a:solidFill>
                <a:latin typeface="Impact" pitchFamily="34" charset="0"/>
              </a:rPr>
              <a:t>I </a:t>
            </a:r>
            <a:r>
              <a:rPr lang="fr-FR" sz="1000" b="0">
                <a:solidFill>
                  <a:schemeClr val="bg1"/>
                </a:solidFill>
                <a:latin typeface="Impact" pitchFamily="34" charset="0"/>
              </a:rPr>
              <a:t>SQuaRE</a:t>
            </a:r>
          </a:p>
        </p:txBody>
      </p:sp>
      <p:sp>
        <p:nvSpPr>
          <p:cNvPr id="18" name="Espace réservé de la date 17"/>
          <p:cNvSpPr>
            <a:spLocks noGrp="1"/>
          </p:cNvSpPr>
          <p:nvPr>
            <p:ph type="dt" sz="half" idx="10"/>
          </p:nvPr>
        </p:nvSpPr>
        <p:spPr>
          <a:xfrm>
            <a:off x="2362200" y="6324600"/>
            <a:ext cx="2133600" cy="323850"/>
          </a:xfrm>
        </p:spPr>
        <p:txBody>
          <a:bodyPr/>
          <a:lstStyle/>
          <a:p>
            <a:fld id="{57F66ED7-FE03-4B61-96E6-54A213030009}" type="datetime2">
              <a:rPr lang="fr-FR" smtClean="0"/>
              <a:pPr/>
              <a:t>lundi 28 février 2011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90" name="Rectangle 6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8077200" cy="641350"/>
          </a:xfrm>
        </p:spPr>
        <p:txBody>
          <a:bodyPr>
            <a:normAutofit fontScale="90000"/>
          </a:bodyPr>
          <a:lstStyle/>
          <a:p>
            <a:r>
              <a:rPr lang="fr-FR" dirty="0"/>
              <a:t>LA NORME </a:t>
            </a:r>
            <a:r>
              <a:rPr lang="fr-FR" dirty="0" err="1"/>
              <a:t>SQuaRE</a:t>
            </a:r>
            <a:endParaRPr lang="fr-FR" dirty="0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838200" y="1338263"/>
            <a:ext cx="7924800" cy="4848225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fr-FR" sz="2800" dirty="0"/>
              <a:t>Les exigences précédentes ne sont pas totalement compatibles.</a:t>
            </a:r>
          </a:p>
          <a:p>
            <a:pPr algn="just">
              <a:lnSpc>
                <a:spcPct val="80000"/>
              </a:lnSpc>
            </a:pPr>
            <a:r>
              <a:rPr lang="fr-FR" sz="2800" dirty="0"/>
              <a:t>La prédominance de certains facteurs dépend du domaine d’application du logiciel.</a:t>
            </a:r>
          </a:p>
          <a:p>
            <a:pPr algn="just">
              <a:lnSpc>
                <a:spcPct val="80000"/>
              </a:lnSpc>
            </a:pPr>
            <a:r>
              <a:rPr lang="fr-FR" sz="2800" dirty="0"/>
              <a:t>4 niveaux croissants d'évaluation de risques :</a:t>
            </a:r>
          </a:p>
          <a:p>
            <a:pPr lvl="1" algn="just">
              <a:lnSpc>
                <a:spcPct val="80000"/>
              </a:lnSpc>
            </a:pPr>
            <a:r>
              <a:rPr lang="fr-FR" sz="2400" dirty="0"/>
              <a:t>D : dommages faibles aux biens, aucun risque aux personnes,</a:t>
            </a:r>
          </a:p>
          <a:p>
            <a:pPr lvl="1" algn="just">
              <a:lnSpc>
                <a:spcPct val="80000"/>
              </a:lnSpc>
            </a:pPr>
            <a:r>
              <a:rPr lang="fr-FR" sz="2400" dirty="0"/>
              <a:t>C : dommages aux biens, peu de personnes en incapacité,</a:t>
            </a:r>
          </a:p>
          <a:p>
            <a:pPr lvl="1" algn="just">
              <a:lnSpc>
                <a:spcPct val="80000"/>
              </a:lnSpc>
            </a:pPr>
            <a:r>
              <a:rPr lang="fr-FR" sz="2400" dirty="0"/>
              <a:t>B : risques de pertes de vies,</a:t>
            </a:r>
          </a:p>
          <a:p>
            <a:pPr lvl="1" algn="just">
              <a:lnSpc>
                <a:spcPct val="80000"/>
              </a:lnSpc>
            </a:pPr>
            <a:r>
              <a:rPr lang="fr-FR" sz="2400" dirty="0"/>
              <a:t>A : pertes de vies importantes.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fr-FR" sz="2800" dirty="0"/>
          </a:p>
        </p:txBody>
      </p:sp>
      <p:sp>
        <p:nvSpPr>
          <p:cNvPr id="93189" name="Text Box 5"/>
          <p:cNvSpPr txBox="1">
            <a:spLocks noChangeArrowheads="1"/>
          </p:cNvSpPr>
          <p:nvPr/>
        </p:nvSpPr>
        <p:spPr bwMode="auto">
          <a:xfrm>
            <a:off x="4508500" y="42862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 eaLnBrk="0" hangingPunct="0">
              <a:spcBef>
                <a:spcPct val="20000"/>
              </a:spcBef>
              <a:spcAft>
                <a:spcPts val="300"/>
              </a:spcAft>
              <a:buFont typeface="Wingdings" pitchFamily="2" charset="2"/>
              <a:buNone/>
            </a:pPr>
            <a:endParaRPr kumimoji="1" lang="fr-FR" sz="1800" i="1">
              <a:latin typeface="Arial" charset="0"/>
            </a:endParaRP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362200" y="6400800"/>
            <a:ext cx="2133600" cy="228600"/>
          </a:xfrm>
        </p:spPr>
        <p:txBody>
          <a:bodyPr/>
          <a:lstStyle/>
          <a:p>
            <a:fld id="{2CE62295-5212-4989-A5B4-FE6B729BDA53}" type="datetime2">
              <a:rPr lang="fr-FR" smtClean="0"/>
              <a:pPr/>
              <a:t>lundi 28 février 2011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ISIMA 3 </a:t>
            </a:r>
            <a:endParaRPr lang="fr-FR"/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7265988" cy="579437"/>
          </a:xfrm>
        </p:spPr>
        <p:txBody>
          <a:bodyPr/>
          <a:lstStyle/>
          <a:p>
            <a:r>
              <a:rPr lang="fr-FR" sz="3200" dirty="0"/>
              <a:t>BILAN</a:t>
            </a:r>
          </a:p>
        </p:txBody>
      </p:sp>
      <p:sp>
        <p:nvSpPr>
          <p:cNvPr id="9421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862887" cy="4721225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fr-FR" sz="2400" dirty="0"/>
              <a:t>Réutilisabilité, interopérabilité, et </a:t>
            </a:r>
            <a:r>
              <a:rPr lang="fr-FR" sz="2400" dirty="0" smtClean="0"/>
              <a:t>résistance au Changement:</a:t>
            </a:r>
            <a:endParaRPr lang="fr-FR" sz="2400" dirty="0"/>
          </a:p>
          <a:p>
            <a:pPr lvl="1">
              <a:lnSpc>
                <a:spcPct val="120000"/>
              </a:lnSpc>
            </a:pPr>
            <a:r>
              <a:rPr lang="fr-FR" sz="2000" dirty="0"/>
              <a:t>Techniques structurelles (objets, aspects…) :</a:t>
            </a:r>
          </a:p>
          <a:p>
            <a:pPr lvl="2">
              <a:lnSpc>
                <a:spcPct val="120000"/>
              </a:lnSpc>
            </a:pPr>
            <a:r>
              <a:rPr lang="fr-FR" sz="1800" dirty="0"/>
              <a:t>Architectures flexibles et décentralisées (principes de cohésion et couplage), </a:t>
            </a:r>
          </a:p>
          <a:p>
            <a:pPr lvl="2">
              <a:lnSpc>
                <a:spcPct val="120000"/>
              </a:lnSpc>
            </a:pPr>
            <a:r>
              <a:rPr lang="fr-FR" sz="1800" dirty="0"/>
              <a:t>Modules cohérents,</a:t>
            </a:r>
          </a:p>
          <a:p>
            <a:pPr lvl="2">
              <a:lnSpc>
                <a:spcPct val="120000"/>
              </a:lnSpc>
            </a:pPr>
            <a:r>
              <a:rPr lang="fr-FR" sz="1800" dirty="0"/>
              <a:t>Interfaces bien définies. </a:t>
            </a:r>
          </a:p>
          <a:p>
            <a:pPr lvl="1">
              <a:lnSpc>
                <a:spcPct val="120000"/>
              </a:lnSpc>
            </a:pPr>
            <a:r>
              <a:rPr lang="fr-FR" sz="2000" dirty="0"/>
              <a:t>Ingénierie Dirigée par les Modèles, MDA.</a:t>
            </a:r>
          </a:p>
          <a:p>
            <a:pPr>
              <a:lnSpc>
                <a:spcPct val="120000"/>
              </a:lnSpc>
            </a:pPr>
            <a:r>
              <a:rPr lang="fr-FR" sz="2400" dirty="0"/>
              <a:t>Validité et fiabilité :</a:t>
            </a:r>
          </a:p>
          <a:p>
            <a:pPr lvl="1">
              <a:lnSpc>
                <a:spcPct val="120000"/>
              </a:lnSpc>
            </a:pPr>
            <a:r>
              <a:rPr lang="fr-FR" sz="2000" dirty="0"/>
              <a:t>Démarches de développement,</a:t>
            </a:r>
          </a:p>
          <a:p>
            <a:pPr lvl="1">
              <a:lnSpc>
                <a:spcPct val="120000"/>
              </a:lnSpc>
            </a:pPr>
            <a:r>
              <a:rPr lang="fr-FR" sz="2000" dirty="0"/>
              <a:t>Management des exigences et des contraintes,</a:t>
            </a:r>
          </a:p>
          <a:p>
            <a:pPr lvl="1">
              <a:lnSpc>
                <a:spcPct val="120000"/>
              </a:lnSpc>
            </a:pPr>
            <a:r>
              <a:rPr lang="fr-FR" sz="2000" dirty="0"/>
              <a:t>Gestion des configurations.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>
          <a:xfrm>
            <a:off x="2209800" y="6172200"/>
            <a:ext cx="2133600" cy="476250"/>
          </a:xfrm>
        </p:spPr>
        <p:txBody>
          <a:bodyPr/>
          <a:lstStyle/>
          <a:p>
            <a:fld id="{A8001360-F1FF-4859-A851-501C96D975AC}" type="datetime2">
              <a:rPr lang="fr-FR" smtClean="0"/>
              <a:pPr/>
              <a:t>lundi 28 février 2011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ISIMA 3 </a:t>
            </a:r>
            <a:endParaRPr lang="fr-FR"/>
          </a:p>
        </p:txBody>
      </p:sp>
      <p:sp>
        <p:nvSpPr>
          <p:cNvPr id="120836" name="Rectangle 1028"/>
          <p:cNvSpPr>
            <a:spLocks noGrp="1" noChangeArrowheads="1"/>
          </p:cNvSpPr>
          <p:nvPr>
            <p:ph type="title"/>
          </p:nvPr>
        </p:nvSpPr>
        <p:spPr>
          <a:xfrm>
            <a:off x="307975" y="304800"/>
            <a:ext cx="8637588" cy="579438"/>
          </a:xfrm>
        </p:spPr>
        <p:txBody>
          <a:bodyPr>
            <a:normAutofit/>
          </a:bodyPr>
          <a:lstStyle/>
          <a:p>
            <a:r>
              <a:rPr lang="fr-FR" sz="3200" dirty="0" smtClean="0"/>
              <a:t>MODÈLES </a:t>
            </a:r>
            <a:r>
              <a:rPr lang="fr-FR" sz="3200" dirty="0"/>
              <a:t>D’AMÉLIORATION DU PROCESSUS</a:t>
            </a:r>
            <a:endParaRPr lang="fr-FR" sz="2400" dirty="0"/>
          </a:p>
        </p:txBody>
      </p:sp>
      <p:sp>
        <p:nvSpPr>
          <p:cNvPr id="120837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685800" y="1706563"/>
            <a:ext cx="8205788" cy="4981575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fr-FR" sz="2400" dirty="0">
                <a:solidFill>
                  <a:srgbClr val="FB601B"/>
                </a:solidFill>
              </a:rPr>
              <a:t>Évaluation</a:t>
            </a:r>
            <a:r>
              <a:rPr lang="fr-FR" sz="2400" dirty="0"/>
              <a:t> de la maîtrise de conduite des projets.</a:t>
            </a:r>
          </a:p>
          <a:p>
            <a:pPr>
              <a:lnSpc>
                <a:spcPct val="140000"/>
              </a:lnSpc>
            </a:pPr>
            <a:r>
              <a:rPr lang="fr-FR" sz="2400" dirty="0">
                <a:solidFill>
                  <a:srgbClr val="FB601B"/>
                </a:solidFill>
              </a:rPr>
              <a:t>Détermination</a:t>
            </a:r>
            <a:r>
              <a:rPr lang="fr-FR" sz="2400" dirty="0"/>
              <a:t> de la capacité d'un processus à accomplir sa mission vis à vis des contraintes de respect de qualité, des coûts et des délais (réussir les projets).</a:t>
            </a:r>
          </a:p>
          <a:p>
            <a:pPr>
              <a:lnSpc>
                <a:spcPct val="140000"/>
              </a:lnSpc>
            </a:pPr>
            <a:r>
              <a:rPr lang="fr-FR" sz="2400" dirty="0">
                <a:solidFill>
                  <a:srgbClr val="FB601B"/>
                </a:solidFill>
              </a:rPr>
              <a:t>Représentation</a:t>
            </a:r>
            <a:r>
              <a:rPr lang="fr-FR" sz="2400" dirty="0"/>
              <a:t> de cette capacité permettant d'identifier les forces, les faiblesses et les points d'amélioration.</a:t>
            </a:r>
          </a:p>
          <a:p>
            <a:pPr>
              <a:lnSpc>
                <a:spcPct val="140000"/>
              </a:lnSpc>
            </a:pPr>
            <a:r>
              <a:rPr lang="fr-FR" sz="2400" dirty="0">
                <a:solidFill>
                  <a:srgbClr val="FB601B"/>
                </a:solidFill>
              </a:rPr>
              <a:t>Démarches</a:t>
            </a:r>
            <a:r>
              <a:rPr lang="fr-FR" sz="2400" dirty="0"/>
              <a:t> basées sur l’apprentissage collectif et l’utilisation des expériences passées.</a:t>
            </a:r>
          </a:p>
        </p:txBody>
      </p:sp>
      <p:sp>
        <p:nvSpPr>
          <p:cNvPr id="120838" name="Text Box 1030"/>
          <p:cNvSpPr txBox="1">
            <a:spLocks noChangeArrowheads="1"/>
          </p:cNvSpPr>
          <p:nvPr/>
        </p:nvSpPr>
        <p:spPr bwMode="auto">
          <a:xfrm>
            <a:off x="2316163" y="1265238"/>
            <a:ext cx="4579937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fr-FR" sz="2400" b="0">
                <a:solidFill>
                  <a:schemeClr val="tx2"/>
                </a:solidFill>
                <a:latin typeface="Impact" pitchFamily="34" charset="0"/>
              </a:rPr>
              <a:t>(</a:t>
            </a:r>
            <a:r>
              <a:rPr lang="en-GB" sz="2400" b="0">
                <a:solidFill>
                  <a:schemeClr val="tx2"/>
                </a:solidFill>
                <a:latin typeface="Impact" pitchFamily="34" charset="0"/>
              </a:rPr>
              <a:t>SOFTWARE PROCESS IMPROVEMENT</a:t>
            </a:r>
            <a:r>
              <a:rPr lang="fr-FR" sz="2400" b="0">
                <a:solidFill>
                  <a:schemeClr val="tx2"/>
                </a:solidFill>
                <a:latin typeface="Impact" pitchFamily="34" charset="0"/>
              </a:rPr>
              <a:t>)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8C6D-9691-493F-BB9F-3BA6E2F7A0B7}" type="datetime2">
              <a:rPr lang="fr-FR" smtClean="0"/>
              <a:pPr/>
              <a:t>lundi 28 février 2011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ISIMA 3 </a:t>
            </a:r>
            <a:endParaRPr lang="fr-FR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87338" y="238125"/>
            <a:ext cx="8637587" cy="701675"/>
          </a:xfrm>
        </p:spPr>
        <p:txBody>
          <a:bodyPr>
            <a:normAutofit fontScale="90000"/>
          </a:bodyPr>
          <a:lstStyle/>
          <a:p>
            <a:r>
              <a:rPr lang="fr-FR"/>
              <a:t>CMM : </a:t>
            </a:r>
            <a:r>
              <a:rPr lang="fr-FR" sz="4000"/>
              <a:t>c</a:t>
            </a:r>
            <a:r>
              <a:rPr lang="fr-FR" sz="3200" noProof="1"/>
              <a:t>APABILITY</a:t>
            </a:r>
            <a:r>
              <a:rPr lang="fr-FR" sz="3200"/>
              <a:t> M</a:t>
            </a:r>
            <a:r>
              <a:rPr lang="fr-FR" sz="3200" noProof="1"/>
              <a:t>ATURITY</a:t>
            </a:r>
            <a:r>
              <a:rPr lang="fr-FR" sz="3200"/>
              <a:t> </a:t>
            </a:r>
            <a:r>
              <a:rPr lang="fr-FR" sz="3200" noProof="1"/>
              <a:t>MODEL</a:t>
            </a:r>
            <a:r>
              <a:rPr lang="fr-FR" sz="3200"/>
              <a:t> </a:t>
            </a:r>
            <a:endParaRPr lang="fr-FR"/>
          </a:p>
        </p:txBody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827213"/>
            <a:ext cx="7778750" cy="4114800"/>
          </a:xfrm>
        </p:spPr>
        <p:txBody>
          <a:bodyPr/>
          <a:lstStyle/>
          <a:p>
            <a:r>
              <a:rPr lang="fr-FR" sz="2800" dirty="0"/>
              <a:t>Une famille de référentiel :</a:t>
            </a:r>
            <a:endParaRPr lang="fr-FR" sz="3600" dirty="0"/>
          </a:p>
          <a:p>
            <a:pPr lvl="1"/>
            <a:r>
              <a:rPr lang="fr-FR" dirty="0"/>
              <a:t>SW-CMM (Software)</a:t>
            </a:r>
          </a:p>
          <a:p>
            <a:pPr lvl="1"/>
            <a:r>
              <a:rPr lang="fr-FR" dirty="0"/>
              <a:t>SE-CMM (System Engineering)</a:t>
            </a:r>
          </a:p>
          <a:p>
            <a:pPr lvl="1"/>
            <a:r>
              <a:rPr lang="fr-FR" dirty="0"/>
              <a:t>SA-CMM (Software Acquisition)</a:t>
            </a:r>
          </a:p>
          <a:p>
            <a:pPr lvl="1"/>
            <a:r>
              <a:rPr lang="fr-FR" dirty="0"/>
              <a:t>TSP (Team Software </a:t>
            </a:r>
            <a:r>
              <a:rPr lang="fr-FR" dirty="0" err="1"/>
              <a:t>Process</a:t>
            </a:r>
            <a:r>
              <a:rPr lang="fr-FR" dirty="0"/>
              <a:t>)</a:t>
            </a:r>
          </a:p>
          <a:p>
            <a:pPr lvl="1"/>
            <a:r>
              <a:rPr lang="fr-FR" dirty="0"/>
              <a:t>CMM for IT service</a:t>
            </a:r>
          </a:p>
          <a:p>
            <a:pPr lvl="1"/>
            <a:r>
              <a:rPr lang="fr-FR" dirty="0"/>
              <a:t>CMMI (</a:t>
            </a:r>
            <a:r>
              <a:rPr lang="fr-FR" dirty="0" err="1"/>
              <a:t>Integrated</a:t>
            </a:r>
            <a:r>
              <a:rPr lang="fr-FR" dirty="0"/>
              <a:t>)…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5A6D9-EB24-4969-BCA3-C1ADDE103D2D}" type="datetime2">
              <a:rPr lang="fr-FR" smtClean="0"/>
              <a:pPr/>
              <a:t>lundi 28 février 2011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ISIMA 3 </a:t>
            </a:r>
            <a:endParaRPr lang="fr-FR"/>
          </a:p>
        </p:txBody>
      </p:sp>
      <p:sp>
        <p:nvSpPr>
          <p:cNvPr id="38978" name="Rectangle 66"/>
          <p:cNvSpPr>
            <a:spLocks noGrp="1" noChangeArrowheads="1"/>
          </p:cNvSpPr>
          <p:nvPr>
            <p:ph type="title"/>
          </p:nvPr>
        </p:nvSpPr>
        <p:spPr>
          <a:xfrm>
            <a:off x="384175" y="217488"/>
            <a:ext cx="8628063" cy="750887"/>
          </a:xfrm>
          <a:ln/>
        </p:spPr>
        <p:txBody>
          <a:bodyPr>
            <a:normAutofit fontScale="90000"/>
          </a:bodyPr>
          <a:lstStyle/>
          <a:p>
            <a:pPr>
              <a:lnSpc>
                <a:spcPct val="120000"/>
              </a:lnSpc>
            </a:pPr>
            <a:r>
              <a:rPr lang="fr-FR"/>
              <a:t>c</a:t>
            </a:r>
            <a:r>
              <a:rPr lang="fr-FR" sz="2800" noProof="1"/>
              <a:t>APABILITY</a:t>
            </a:r>
            <a:r>
              <a:rPr lang="fr-FR" sz="2800"/>
              <a:t> M</a:t>
            </a:r>
            <a:r>
              <a:rPr lang="fr-FR" sz="2800" noProof="1"/>
              <a:t>ATURITY</a:t>
            </a:r>
            <a:r>
              <a:rPr lang="fr-FR" sz="2800"/>
              <a:t> </a:t>
            </a:r>
            <a:r>
              <a:rPr lang="fr-FR" sz="2800" noProof="1"/>
              <a:t>MODEL</a:t>
            </a:r>
            <a:r>
              <a:rPr lang="fr-FR" sz="2800"/>
              <a:t> INTEGRATED</a:t>
            </a:r>
            <a:endParaRPr lang="fr-FR"/>
          </a:p>
        </p:txBody>
      </p:sp>
      <p:pic>
        <p:nvPicPr>
          <p:cNvPr id="38979" name="Picture 67" descr="cmm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066800"/>
            <a:ext cx="6489700" cy="5189538"/>
          </a:xfrm>
          <a:prstGeom prst="rect">
            <a:avLst/>
          </a:prstGeom>
          <a:noFill/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26938-9C40-4E5D-9772-65ABA0C60502}" type="datetime2">
              <a:rPr lang="fr-FR" smtClean="0"/>
              <a:pPr/>
              <a:t>lundi 28 février 2011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ISIMA 3 </a:t>
            </a:r>
            <a:endParaRPr lang="fr-FR"/>
          </a:p>
        </p:txBody>
      </p:sp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399" y="239713"/>
            <a:ext cx="7967663" cy="579437"/>
          </a:xfrm>
        </p:spPr>
        <p:txBody>
          <a:bodyPr/>
          <a:lstStyle/>
          <a:p>
            <a:r>
              <a:rPr lang="fr-FR" sz="3200" dirty="0"/>
              <a:t>CMMI : PRINCIPES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95400"/>
            <a:ext cx="8305800" cy="4373563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fr-FR" sz="2800" dirty="0"/>
              <a:t>Remplir les questionnaires fournis par le SEI,</a:t>
            </a:r>
          </a:p>
          <a:p>
            <a:pPr>
              <a:lnSpc>
                <a:spcPct val="110000"/>
              </a:lnSpc>
            </a:pPr>
            <a:r>
              <a:rPr lang="fr-FR" sz="2800" dirty="0"/>
              <a:t>Prendre connaissance de son niveau de maturité actuel,</a:t>
            </a:r>
          </a:p>
          <a:p>
            <a:pPr>
              <a:lnSpc>
                <a:spcPct val="110000"/>
              </a:lnSpc>
            </a:pPr>
            <a:r>
              <a:rPr lang="fr-FR" sz="2800" dirty="0"/>
              <a:t>Se fixer un niveau de maturité supérieure à atteindre,</a:t>
            </a:r>
          </a:p>
          <a:p>
            <a:pPr>
              <a:lnSpc>
                <a:spcPct val="110000"/>
              </a:lnSpc>
            </a:pPr>
            <a:r>
              <a:rPr lang="fr-FR" sz="2800" dirty="0"/>
              <a:t>Réaliser la liste d’actions donnée par le modèle, fonction des objectifs fixés.</a:t>
            </a:r>
          </a:p>
        </p:txBody>
      </p:sp>
      <p:sp>
        <p:nvSpPr>
          <p:cNvPr id="165892" name="Rectangle 4"/>
          <p:cNvSpPr>
            <a:spLocks noChangeArrowheads="1"/>
          </p:cNvSpPr>
          <p:nvPr/>
        </p:nvSpPr>
        <p:spPr bwMode="auto">
          <a:xfrm>
            <a:off x="990600" y="4953000"/>
            <a:ext cx="7620000" cy="10731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/>
            <a:r>
              <a:rPr lang="fr-FR" dirty="0"/>
              <a:t>CMMI établit un lien entre les aspects </a:t>
            </a:r>
            <a:r>
              <a:rPr lang="fr-FR" dirty="0" smtClean="0"/>
              <a:t>système </a:t>
            </a:r>
            <a:r>
              <a:rPr lang="fr-FR" dirty="0"/>
              <a:t>et les aspects logiciel (amélioration des processus à l’échelle de l’entreprise).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CBF39-ED48-45AE-AE13-2DCB925D208B}" type="datetime2">
              <a:rPr lang="fr-FR" smtClean="0"/>
              <a:pPr/>
              <a:t>lundi 28 février 2011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ISIMA 3 </a:t>
            </a:r>
            <a:endParaRPr lang="fr-FR"/>
          </a:p>
        </p:txBody>
      </p:sp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50838"/>
            <a:ext cx="7934325" cy="579437"/>
          </a:xfrm>
        </p:spPr>
        <p:txBody>
          <a:bodyPr/>
          <a:lstStyle/>
          <a:p>
            <a:r>
              <a:rPr lang="fr-FR" sz="3200" dirty="0"/>
              <a:t>CMMI : SECTEURS CLES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9288" y="1731963"/>
            <a:ext cx="8208962" cy="41148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fr-FR"/>
              <a:t>Le management des exigences,</a:t>
            </a:r>
          </a:p>
          <a:p>
            <a:pPr>
              <a:lnSpc>
                <a:spcPct val="110000"/>
              </a:lnSpc>
            </a:pPr>
            <a:r>
              <a:rPr lang="fr-FR"/>
              <a:t>La planification du projet,</a:t>
            </a:r>
          </a:p>
          <a:p>
            <a:pPr>
              <a:lnSpc>
                <a:spcPct val="110000"/>
              </a:lnSpc>
            </a:pPr>
            <a:r>
              <a:rPr lang="fr-FR"/>
              <a:t>Le suivi et la supervision du projet,</a:t>
            </a:r>
          </a:p>
          <a:p>
            <a:pPr>
              <a:lnSpc>
                <a:spcPct val="110000"/>
              </a:lnSpc>
            </a:pPr>
            <a:r>
              <a:rPr lang="fr-FR"/>
              <a:t>La gestion de la sous-traitance,</a:t>
            </a:r>
          </a:p>
          <a:p>
            <a:pPr>
              <a:lnSpc>
                <a:spcPct val="110000"/>
              </a:lnSpc>
            </a:pPr>
            <a:r>
              <a:rPr lang="fr-FR"/>
              <a:t>Le contrôle qualité,</a:t>
            </a:r>
          </a:p>
          <a:p>
            <a:pPr>
              <a:lnSpc>
                <a:spcPct val="110000"/>
              </a:lnSpc>
            </a:pPr>
            <a:r>
              <a:rPr lang="fr-FR"/>
              <a:t>La gestion des configurations.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6CC3D-9483-42A4-8E77-55075A798CCA}" type="datetime2">
              <a:rPr lang="fr-FR" smtClean="0"/>
              <a:pPr/>
              <a:t>lundi 28 février 2011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ISIMA 3 </a:t>
            </a:r>
            <a:endParaRPr lang="fr-FR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title"/>
          </p:nvPr>
        </p:nvSpPr>
        <p:spPr>
          <a:xfrm>
            <a:off x="254000" y="236538"/>
            <a:ext cx="8637588" cy="530225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fr-FR" sz="3200"/>
              <a:t>CMMI : A QUOI ÇA SERT ?</a:t>
            </a:r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23850" y="1957388"/>
            <a:ext cx="8636000" cy="4602162"/>
          </a:xfrm>
          <a:noFill/>
        </p:spPr>
        <p:txBody>
          <a:bodyPr/>
          <a:lstStyle/>
          <a:p>
            <a:pPr>
              <a:lnSpc>
                <a:spcPct val="120000"/>
              </a:lnSpc>
            </a:pPr>
            <a:r>
              <a:rPr lang="fr-FR" sz="2400"/>
              <a:t>Les niveaux du modèle CMMI constituent des </a:t>
            </a:r>
            <a:r>
              <a:rPr lang="fr-FR" sz="2400">
                <a:solidFill>
                  <a:srgbClr val="FB601B"/>
                </a:solidFill>
              </a:rPr>
              <a:t>indicateurs du savoir-faire de </a:t>
            </a:r>
            <a:r>
              <a:rPr lang="fr-FR" sz="2400"/>
              <a:t>l’entreprise.</a:t>
            </a:r>
          </a:p>
          <a:p>
            <a:pPr>
              <a:lnSpc>
                <a:spcPct val="120000"/>
              </a:lnSpc>
            </a:pPr>
            <a:r>
              <a:rPr lang="fr-FR" sz="2400"/>
              <a:t>Une </a:t>
            </a:r>
            <a:r>
              <a:rPr lang="fr-FR" sz="2400">
                <a:solidFill>
                  <a:srgbClr val="FB601B"/>
                </a:solidFill>
              </a:rPr>
              <a:t>diminution des risques</a:t>
            </a:r>
            <a:r>
              <a:rPr lang="fr-FR" sz="2400"/>
              <a:t> et une augmentation de l’efficacité sont associées à chacun des niveaux. </a:t>
            </a:r>
          </a:p>
          <a:p>
            <a:pPr>
              <a:lnSpc>
                <a:spcPct val="120000"/>
              </a:lnSpc>
            </a:pPr>
            <a:r>
              <a:rPr lang="fr-FR" sz="2400"/>
              <a:t>CMMI exige des pratiques de planification, d'ingénierie, de gestion de ressources et de projet.</a:t>
            </a:r>
          </a:p>
          <a:p>
            <a:pPr>
              <a:lnSpc>
                <a:spcPct val="120000"/>
              </a:lnSpc>
            </a:pPr>
            <a:r>
              <a:rPr lang="fr-FR" sz="2400"/>
              <a:t>La démarche d’amélioration accroît la capacité de l'organisation à </a:t>
            </a:r>
            <a:r>
              <a:rPr lang="fr-FR" sz="2400">
                <a:solidFill>
                  <a:srgbClr val="FB601B"/>
                </a:solidFill>
              </a:rPr>
              <a:t>atteindre ses objectifs</a:t>
            </a:r>
            <a:r>
              <a:rPr lang="fr-FR" sz="2400"/>
              <a:t> de coûts, de délais, de fonctionnalités. </a:t>
            </a:r>
          </a:p>
          <a:p>
            <a:pPr>
              <a:lnSpc>
                <a:spcPct val="120000"/>
              </a:lnSpc>
              <a:buFont typeface="Wingdings" pitchFamily="2" charset="2"/>
              <a:buNone/>
            </a:pPr>
            <a:endParaRPr lang="fr-FR" sz="2400"/>
          </a:p>
        </p:txBody>
      </p:sp>
      <p:sp>
        <p:nvSpPr>
          <p:cNvPr id="122887" name="Text Box 7"/>
          <p:cNvSpPr txBox="1">
            <a:spLocks noChangeArrowheads="1"/>
          </p:cNvSpPr>
          <p:nvPr/>
        </p:nvSpPr>
        <p:spPr bwMode="auto">
          <a:xfrm>
            <a:off x="2428875" y="1192213"/>
            <a:ext cx="2976563" cy="396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122888" name="Text Box 8"/>
          <p:cNvSpPr txBox="1">
            <a:spLocks noChangeArrowheads="1"/>
          </p:cNvSpPr>
          <p:nvPr/>
        </p:nvSpPr>
        <p:spPr bwMode="auto">
          <a:xfrm>
            <a:off x="496888" y="1206500"/>
            <a:ext cx="2271712" cy="57943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fr-FR" sz="3200" b="0">
                <a:solidFill>
                  <a:schemeClr val="tx2"/>
                </a:solidFill>
                <a:latin typeface="Impact" pitchFamily="34" charset="0"/>
              </a:rPr>
              <a:t>À l’intérieur :</a:t>
            </a: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7C7EB-9207-486B-B736-B01FE6E530AC}" type="datetime2">
              <a:rPr lang="fr-FR" smtClean="0"/>
              <a:pPr/>
              <a:t>lundi 28 février 2011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4" name="Picture 4" descr="dem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25538"/>
            <a:ext cx="4376737" cy="4492625"/>
          </a:xfrm>
          <a:prstGeom prst="rect">
            <a:avLst/>
          </a:prstGeom>
          <a:noFill/>
        </p:spPr>
      </p:pic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00038"/>
            <a:ext cx="7934325" cy="579437"/>
          </a:xfrm>
        </p:spPr>
        <p:txBody>
          <a:bodyPr/>
          <a:lstStyle/>
          <a:p>
            <a:r>
              <a:rPr lang="fr-FR" sz="3200" dirty="0" smtClean="0"/>
              <a:t>Principe de l’Assurance Qualité</a:t>
            </a:r>
            <a:endParaRPr lang="fr-FR" sz="3200" dirty="0"/>
          </a:p>
        </p:txBody>
      </p:sp>
      <p:sp>
        <p:nvSpPr>
          <p:cNvPr id="16896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114800" y="1979613"/>
            <a:ext cx="5029201" cy="2973387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fr-FR" sz="2400" dirty="0"/>
              <a:t>Écrire ce que l’on doit faire,</a:t>
            </a:r>
          </a:p>
          <a:p>
            <a:pPr>
              <a:lnSpc>
                <a:spcPct val="130000"/>
              </a:lnSpc>
            </a:pPr>
            <a:r>
              <a:rPr lang="fr-FR" sz="2400" dirty="0"/>
              <a:t>Faire ce que l’on a écrit,</a:t>
            </a:r>
          </a:p>
          <a:p>
            <a:pPr>
              <a:lnSpc>
                <a:spcPct val="130000"/>
              </a:lnSpc>
            </a:pPr>
            <a:r>
              <a:rPr lang="fr-FR" sz="2400" dirty="0"/>
              <a:t>Montrer que ce que l’on a fait correspond à ce que l’on a écrit,</a:t>
            </a:r>
          </a:p>
          <a:p>
            <a:pPr>
              <a:lnSpc>
                <a:spcPct val="130000"/>
              </a:lnSpc>
            </a:pPr>
            <a:r>
              <a:rPr lang="fr-FR" sz="2400" dirty="0"/>
              <a:t>Améliorer.</a:t>
            </a:r>
          </a:p>
        </p:txBody>
      </p:sp>
      <p:sp>
        <p:nvSpPr>
          <p:cNvPr id="168963" name="Text Box 3"/>
          <p:cNvSpPr txBox="1">
            <a:spLocks noChangeArrowheads="1"/>
          </p:cNvSpPr>
          <p:nvPr/>
        </p:nvSpPr>
        <p:spPr bwMode="auto">
          <a:xfrm>
            <a:off x="1066800" y="5575300"/>
            <a:ext cx="7543800" cy="74084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just"/>
            <a:r>
              <a:rPr lang="fr-FR" sz="1400" dirty="0">
                <a:latin typeface="Comic Sans MS" pitchFamily="66" charset="0"/>
              </a:rPr>
              <a:t>Du nom de W. Edwards DEMING, statisticien et philosophe américain (1900-1993). Méthode qui permet de maîtriser et d'améliorer un processus par l'emploi d'un cycle en quatre étapes visant à réduire le besoin de corrections.</a:t>
            </a:r>
          </a:p>
        </p:txBody>
      </p:sp>
      <p:sp>
        <p:nvSpPr>
          <p:cNvPr id="168968" name="Text Box 8"/>
          <p:cNvSpPr txBox="1">
            <a:spLocks noChangeArrowheads="1"/>
          </p:cNvSpPr>
          <p:nvPr/>
        </p:nvSpPr>
        <p:spPr bwMode="auto">
          <a:xfrm>
            <a:off x="6146800" y="1328738"/>
            <a:ext cx="1587500" cy="57943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fr-FR" sz="3200" b="0">
                <a:solidFill>
                  <a:schemeClr val="tx2"/>
                </a:solidFill>
                <a:latin typeface="Impact" pitchFamily="34" charset="0"/>
              </a:rPr>
              <a:t>Principe</a:t>
            </a: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ISIMA 3 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ISIMA 3 </a:t>
            </a:r>
            <a:endParaRPr lang="fr-FR"/>
          </a:p>
        </p:txBody>
      </p:sp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8" y="161925"/>
            <a:ext cx="8637587" cy="579438"/>
          </a:xfrm>
        </p:spPr>
        <p:txBody>
          <a:bodyPr/>
          <a:lstStyle/>
          <a:p>
            <a:r>
              <a:rPr lang="fr-FR" sz="3200"/>
              <a:t>CMMI : A QUOI ÇA SERT ?</a:t>
            </a:r>
            <a:endParaRPr lang="fr-FR" sz="2800"/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3538" y="2027238"/>
            <a:ext cx="8429625" cy="41148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fr-FR" sz="2800" dirty="0"/>
              <a:t>Le modèle CMMI est reconnu comme un standard de fait dans la communauté du logiciel.</a:t>
            </a:r>
          </a:p>
          <a:p>
            <a:pPr>
              <a:lnSpc>
                <a:spcPct val="120000"/>
              </a:lnSpc>
            </a:pPr>
            <a:r>
              <a:rPr lang="fr-FR" sz="2800" dirty="0"/>
              <a:t>CMMI fournit une </a:t>
            </a:r>
            <a:r>
              <a:rPr lang="fr-FR" sz="2800" dirty="0">
                <a:solidFill>
                  <a:srgbClr val="FB601B"/>
                </a:solidFill>
              </a:rPr>
              <a:t>certification des entreprises</a:t>
            </a:r>
            <a:r>
              <a:rPr lang="fr-FR" sz="2800" dirty="0"/>
              <a:t> concernant leur capacité à mener à bien des projets complexes :</a:t>
            </a:r>
          </a:p>
          <a:p>
            <a:pPr lvl="1">
              <a:lnSpc>
                <a:spcPct val="120000"/>
              </a:lnSpc>
            </a:pPr>
            <a:r>
              <a:rPr lang="fr-FR" sz="2400" dirty="0"/>
              <a:t>Fiabiliser les fournisseurs permanents.</a:t>
            </a:r>
          </a:p>
          <a:p>
            <a:pPr lvl="1">
              <a:lnSpc>
                <a:spcPct val="120000"/>
              </a:lnSpc>
            </a:pPr>
            <a:r>
              <a:rPr lang="fr-FR" sz="2400" dirty="0"/>
              <a:t>Repérer les fournisseurs performants.</a:t>
            </a:r>
          </a:p>
          <a:p>
            <a:pPr>
              <a:lnSpc>
                <a:spcPct val="120000"/>
              </a:lnSpc>
            </a:pPr>
            <a:endParaRPr lang="fr-FR" dirty="0"/>
          </a:p>
        </p:txBody>
      </p:sp>
      <p:sp>
        <p:nvSpPr>
          <p:cNvPr id="164869" name="Text Box 5"/>
          <p:cNvSpPr txBox="1">
            <a:spLocks noChangeArrowheads="1"/>
          </p:cNvSpPr>
          <p:nvPr/>
        </p:nvSpPr>
        <p:spPr bwMode="auto">
          <a:xfrm>
            <a:off x="590550" y="1449388"/>
            <a:ext cx="2897188" cy="57943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fr-FR" sz="3200" b="0">
                <a:solidFill>
                  <a:schemeClr val="tx2"/>
                </a:solidFill>
                <a:latin typeface="Impact" pitchFamily="34" charset="0"/>
              </a:rPr>
              <a:t>Pour l’extérieur :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9BF5-E61E-4D34-AC8A-65CCD1F740B0}" type="datetime2">
              <a:rPr lang="fr-FR" smtClean="0"/>
              <a:pPr/>
              <a:t>lundi 28 février 2011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ISIMA 3 </a:t>
            </a:r>
            <a:endParaRPr lang="fr-FR"/>
          </a:p>
        </p:txBody>
      </p:sp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8010525" cy="579437"/>
          </a:xfrm>
        </p:spPr>
        <p:txBody>
          <a:bodyPr/>
          <a:lstStyle/>
          <a:p>
            <a:r>
              <a:rPr lang="fr-FR" sz="3200" dirty="0"/>
              <a:t>CMM : ENQUÊTE</a:t>
            </a:r>
          </a:p>
        </p:txBody>
      </p:sp>
      <p:sp>
        <p:nvSpPr>
          <p:cNvPr id="125960" name="Rectangle 8"/>
          <p:cNvSpPr>
            <a:spLocks noChangeArrowheads="1"/>
          </p:cNvSpPr>
          <p:nvPr/>
        </p:nvSpPr>
        <p:spPr bwMode="auto">
          <a:xfrm>
            <a:off x="2338388" y="1581150"/>
            <a:ext cx="195421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sz="1800" b="0">
                <a:latin typeface="Impact" pitchFamily="34" charset="0"/>
              </a:rPr>
              <a:t>NIVEAUX DE MATURITE</a:t>
            </a:r>
            <a:endParaRPr lang="fr-FR" b="0">
              <a:latin typeface="Impact" pitchFamily="34" charset="0"/>
            </a:endParaRPr>
          </a:p>
        </p:txBody>
      </p:sp>
      <p:sp>
        <p:nvSpPr>
          <p:cNvPr id="125961" name="Rectangle 9"/>
          <p:cNvSpPr>
            <a:spLocks noChangeArrowheads="1"/>
          </p:cNvSpPr>
          <p:nvPr/>
        </p:nvSpPr>
        <p:spPr bwMode="auto">
          <a:xfrm>
            <a:off x="4649788" y="1581150"/>
            <a:ext cx="132556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sz="2400" b="0">
                <a:latin typeface="Impact" pitchFamily="34" charset="0"/>
              </a:rPr>
              <a:t>RESULTATS</a:t>
            </a:r>
            <a:endParaRPr lang="fr-FR" sz="2600" b="0">
              <a:latin typeface="Impact" pitchFamily="34" charset="0"/>
            </a:endParaRPr>
          </a:p>
        </p:txBody>
      </p:sp>
      <p:sp>
        <p:nvSpPr>
          <p:cNvPr id="125962" name="Rectangle 10"/>
          <p:cNvSpPr>
            <a:spLocks noChangeArrowheads="1"/>
          </p:cNvSpPr>
          <p:nvPr/>
        </p:nvSpPr>
        <p:spPr bwMode="auto">
          <a:xfrm>
            <a:off x="2936875" y="2005013"/>
            <a:ext cx="10207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sz="2400" b="0">
                <a:latin typeface="Impact" pitchFamily="34" charset="0"/>
              </a:rPr>
              <a:t>Niveau 1</a:t>
            </a:r>
            <a:endParaRPr lang="fr-FR" sz="2600" b="0">
              <a:latin typeface="Impact" pitchFamily="34" charset="0"/>
            </a:endParaRPr>
          </a:p>
        </p:txBody>
      </p:sp>
      <p:sp>
        <p:nvSpPr>
          <p:cNvPr id="125963" name="Rectangle 11"/>
          <p:cNvSpPr>
            <a:spLocks noChangeArrowheads="1"/>
          </p:cNvSpPr>
          <p:nvPr/>
        </p:nvSpPr>
        <p:spPr bwMode="auto">
          <a:xfrm>
            <a:off x="5146675" y="2005013"/>
            <a:ext cx="54451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sz="2400" b="0">
                <a:latin typeface="Impact" pitchFamily="34" charset="0"/>
              </a:rPr>
              <a:t>81 %</a:t>
            </a:r>
            <a:endParaRPr lang="fr-FR" sz="2600" b="0">
              <a:latin typeface="Impact" pitchFamily="34" charset="0"/>
            </a:endParaRPr>
          </a:p>
        </p:txBody>
      </p:sp>
      <p:sp>
        <p:nvSpPr>
          <p:cNvPr id="125964" name="Rectangle 12"/>
          <p:cNvSpPr>
            <a:spLocks noChangeArrowheads="1"/>
          </p:cNvSpPr>
          <p:nvPr/>
        </p:nvSpPr>
        <p:spPr bwMode="auto">
          <a:xfrm>
            <a:off x="2925763" y="2425700"/>
            <a:ext cx="10572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sz="2400" b="0">
                <a:latin typeface="Impact" pitchFamily="34" charset="0"/>
              </a:rPr>
              <a:t>Niveau 2</a:t>
            </a:r>
            <a:endParaRPr lang="fr-FR" sz="2600" b="0">
              <a:latin typeface="Impact" pitchFamily="34" charset="0"/>
            </a:endParaRPr>
          </a:p>
        </p:txBody>
      </p:sp>
      <p:sp>
        <p:nvSpPr>
          <p:cNvPr id="125965" name="Rectangle 13"/>
          <p:cNvSpPr>
            <a:spLocks noChangeArrowheads="1"/>
          </p:cNvSpPr>
          <p:nvPr/>
        </p:nvSpPr>
        <p:spPr bwMode="auto">
          <a:xfrm>
            <a:off x="5167313" y="2425700"/>
            <a:ext cx="4778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sz="2400" b="0">
                <a:latin typeface="Impact" pitchFamily="34" charset="0"/>
              </a:rPr>
              <a:t>12%</a:t>
            </a:r>
            <a:endParaRPr lang="fr-FR" sz="2600" b="0">
              <a:latin typeface="Impact" pitchFamily="34" charset="0"/>
            </a:endParaRPr>
          </a:p>
        </p:txBody>
      </p:sp>
      <p:sp>
        <p:nvSpPr>
          <p:cNvPr id="125966" name="Rectangle 14"/>
          <p:cNvSpPr>
            <a:spLocks noChangeArrowheads="1"/>
          </p:cNvSpPr>
          <p:nvPr/>
        </p:nvSpPr>
        <p:spPr bwMode="auto">
          <a:xfrm>
            <a:off x="2924175" y="2849563"/>
            <a:ext cx="1066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sz="2400" b="0">
                <a:latin typeface="Impact" pitchFamily="34" charset="0"/>
              </a:rPr>
              <a:t>Niveau 3</a:t>
            </a:r>
            <a:endParaRPr lang="fr-FR" sz="2600" b="0">
              <a:latin typeface="Impact" pitchFamily="34" charset="0"/>
            </a:endParaRPr>
          </a:p>
        </p:txBody>
      </p:sp>
      <p:sp>
        <p:nvSpPr>
          <p:cNvPr id="125967" name="Rectangle 15"/>
          <p:cNvSpPr>
            <a:spLocks noChangeArrowheads="1"/>
          </p:cNvSpPr>
          <p:nvPr/>
        </p:nvSpPr>
        <p:spPr bwMode="auto">
          <a:xfrm>
            <a:off x="5211763" y="2849563"/>
            <a:ext cx="330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sz="2400" b="0">
                <a:latin typeface="Impact" pitchFamily="34" charset="0"/>
              </a:rPr>
              <a:t>7%</a:t>
            </a:r>
            <a:endParaRPr lang="fr-FR" sz="2600" b="0">
              <a:latin typeface="Impact" pitchFamily="34" charset="0"/>
            </a:endParaRPr>
          </a:p>
        </p:txBody>
      </p:sp>
      <p:sp>
        <p:nvSpPr>
          <p:cNvPr id="125968" name="Rectangle 16"/>
          <p:cNvSpPr>
            <a:spLocks noChangeArrowheads="1"/>
          </p:cNvSpPr>
          <p:nvPr/>
        </p:nvSpPr>
        <p:spPr bwMode="auto">
          <a:xfrm>
            <a:off x="2925763" y="3268663"/>
            <a:ext cx="10572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sz="2400" b="0">
                <a:latin typeface="Impact" pitchFamily="34" charset="0"/>
              </a:rPr>
              <a:t>Niveau 4</a:t>
            </a:r>
            <a:endParaRPr lang="fr-FR" sz="2600" b="0">
              <a:latin typeface="Impact" pitchFamily="34" charset="0"/>
            </a:endParaRPr>
          </a:p>
        </p:txBody>
      </p:sp>
      <p:sp>
        <p:nvSpPr>
          <p:cNvPr id="125969" name="Rectangle 17"/>
          <p:cNvSpPr>
            <a:spLocks noChangeArrowheads="1"/>
          </p:cNvSpPr>
          <p:nvPr/>
        </p:nvSpPr>
        <p:spPr bwMode="auto">
          <a:xfrm>
            <a:off x="5260975" y="3268663"/>
            <a:ext cx="1619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sz="2400" b="0">
                <a:latin typeface="Impact" pitchFamily="34" charset="0"/>
              </a:rPr>
              <a:t>0</a:t>
            </a:r>
            <a:endParaRPr lang="fr-FR" sz="2600" b="0">
              <a:latin typeface="Impact" pitchFamily="34" charset="0"/>
            </a:endParaRPr>
          </a:p>
        </p:txBody>
      </p:sp>
      <p:sp>
        <p:nvSpPr>
          <p:cNvPr id="125970" name="Rectangle 18"/>
          <p:cNvSpPr>
            <a:spLocks noChangeArrowheads="1"/>
          </p:cNvSpPr>
          <p:nvPr/>
        </p:nvSpPr>
        <p:spPr bwMode="auto">
          <a:xfrm>
            <a:off x="2924175" y="3692525"/>
            <a:ext cx="106838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sz="2400" b="0">
                <a:latin typeface="Impact" pitchFamily="34" charset="0"/>
              </a:rPr>
              <a:t>Niveau 5</a:t>
            </a:r>
            <a:endParaRPr lang="fr-FR" sz="2600" b="0">
              <a:latin typeface="Impact" pitchFamily="34" charset="0"/>
            </a:endParaRPr>
          </a:p>
        </p:txBody>
      </p:sp>
      <p:sp>
        <p:nvSpPr>
          <p:cNvPr id="125971" name="Rectangle 19"/>
          <p:cNvSpPr>
            <a:spLocks noChangeArrowheads="1"/>
          </p:cNvSpPr>
          <p:nvPr/>
        </p:nvSpPr>
        <p:spPr bwMode="auto">
          <a:xfrm>
            <a:off x="5260975" y="3694113"/>
            <a:ext cx="1619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sz="2400" b="0">
                <a:latin typeface="Impact" pitchFamily="34" charset="0"/>
              </a:rPr>
              <a:t>0</a:t>
            </a:r>
            <a:endParaRPr lang="fr-FR" sz="2600" b="0">
              <a:latin typeface="Impact" pitchFamily="34" charset="0"/>
            </a:endParaRPr>
          </a:p>
        </p:txBody>
      </p:sp>
      <p:sp>
        <p:nvSpPr>
          <p:cNvPr id="125957" name="Rectangle 5"/>
          <p:cNvSpPr>
            <a:spLocks noChangeArrowheads="1"/>
          </p:cNvSpPr>
          <p:nvPr/>
        </p:nvSpPr>
        <p:spPr bwMode="auto">
          <a:xfrm>
            <a:off x="2187575" y="1520825"/>
            <a:ext cx="3989388" cy="25241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25958" name="Line 6"/>
          <p:cNvSpPr>
            <a:spLocks noChangeShapeType="1"/>
          </p:cNvSpPr>
          <p:nvPr/>
        </p:nvSpPr>
        <p:spPr bwMode="auto">
          <a:xfrm>
            <a:off x="4371975" y="1520825"/>
            <a:ext cx="0" cy="25241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25959" name="Line 7"/>
          <p:cNvSpPr>
            <a:spLocks noChangeShapeType="1"/>
          </p:cNvSpPr>
          <p:nvPr/>
        </p:nvSpPr>
        <p:spPr bwMode="auto">
          <a:xfrm>
            <a:off x="2197100" y="1947863"/>
            <a:ext cx="397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25977" name="Rectangle 25"/>
          <p:cNvSpPr>
            <a:spLocks noChangeArrowheads="1"/>
          </p:cNvSpPr>
          <p:nvPr/>
        </p:nvSpPr>
        <p:spPr bwMode="auto">
          <a:xfrm>
            <a:off x="1458913" y="4460875"/>
            <a:ext cx="6273800" cy="18034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eaLnBrk="0" hangingPunct="0"/>
            <a:r>
              <a:rPr lang="en-US" sz="1600" b="0">
                <a:latin typeface="Arial" charset="0"/>
              </a:rPr>
              <a:t>1ÈRE SSII certifiée CMMI 3 en France : Axlog, du groupe Aztek. </a:t>
            </a:r>
            <a:br>
              <a:rPr lang="en-US" sz="1600" b="0">
                <a:latin typeface="Arial" charset="0"/>
              </a:rPr>
            </a:br>
            <a:r>
              <a:rPr lang="en-US" sz="1600" b="0">
                <a:latin typeface="Arial" charset="0"/>
              </a:rPr>
              <a:t>  </a:t>
            </a:r>
            <a:r>
              <a:rPr lang="en-US" sz="600" b="0">
                <a:latin typeface="Arial" charset="0"/>
              </a:rPr>
              <a:t/>
            </a:r>
            <a:br>
              <a:rPr lang="en-US" sz="600" b="0">
                <a:latin typeface="Arial" charset="0"/>
              </a:rPr>
            </a:br>
            <a:r>
              <a:rPr lang="en-US" sz="1600" b="0">
                <a:latin typeface="Arial" charset="0"/>
              </a:rPr>
              <a:t>Moins d'une DIZAINE de SSII ont obtenu ce niveau de certification. </a:t>
            </a:r>
            <a:br>
              <a:rPr lang="en-US" sz="1600" b="0">
                <a:latin typeface="Arial" charset="0"/>
              </a:rPr>
            </a:br>
            <a:r>
              <a:rPr lang="en-US" sz="1600" b="0">
                <a:latin typeface="Arial" charset="0"/>
              </a:rPr>
              <a:t>  </a:t>
            </a:r>
            <a:r>
              <a:rPr lang="en-US" sz="600" b="0">
                <a:latin typeface="Arial" charset="0"/>
              </a:rPr>
              <a:t/>
            </a:r>
            <a:br>
              <a:rPr lang="en-US" sz="600" b="0">
                <a:latin typeface="Arial" charset="0"/>
              </a:rPr>
            </a:br>
            <a:r>
              <a:rPr lang="en-US" sz="1600" b="0">
                <a:latin typeface="Arial" charset="0"/>
              </a:rPr>
              <a:t>3 ans est la durée minimale pour passer du niveau 1 au niveau 3. </a:t>
            </a:r>
            <a:br>
              <a:rPr lang="en-US" sz="1600" b="0">
                <a:latin typeface="Arial" charset="0"/>
              </a:rPr>
            </a:br>
            <a:r>
              <a:rPr lang="en-US" sz="1600" b="0">
                <a:latin typeface="Arial" charset="0"/>
              </a:rPr>
              <a:t>  </a:t>
            </a:r>
            <a:r>
              <a:rPr lang="en-US" sz="600" b="0">
                <a:latin typeface="Arial" charset="0"/>
              </a:rPr>
              <a:t/>
            </a:r>
            <a:br>
              <a:rPr lang="en-US" sz="600" b="0">
                <a:latin typeface="Arial" charset="0"/>
              </a:rPr>
            </a:br>
            <a:r>
              <a:rPr lang="en-US" sz="1600" b="0">
                <a:latin typeface="Arial" charset="0"/>
              </a:rPr>
              <a:t>89 sociétés indiennes étaient déjà certifiées CMM 5 à la mi-2005. </a:t>
            </a:r>
          </a:p>
        </p:txBody>
      </p:sp>
      <p:pic>
        <p:nvPicPr>
          <p:cNvPr id="125978" name="Picture 26" descr="do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94038" y="3082925"/>
            <a:ext cx="9525" cy="57150"/>
          </a:xfrm>
          <a:prstGeom prst="rect">
            <a:avLst/>
          </a:prstGeom>
          <a:noFill/>
        </p:spPr>
      </p:pic>
      <p:pic>
        <p:nvPicPr>
          <p:cNvPr id="125979" name="Picture 27" descr="do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94038" y="3387725"/>
            <a:ext cx="9525" cy="57150"/>
          </a:xfrm>
          <a:prstGeom prst="rect">
            <a:avLst/>
          </a:prstGeom>
          <a:noFill/>
        </p:spPr>
      </p:pic>
      <p:pic>
        <p:nvPicPr>
          <p:cNvPr id="125980" name="Picture 28" descr="do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94038" y="3692525"/>
            <a:ext cx="9525" cy="57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ISIMA 3 </a:t>
            </a:r>
            <a:endParaRPr lang="fr-FR"/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5391150" y="1020763"/>
            <a:ext cx="3382963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indent="292100" eaLnBrk="0" hangingPunct="0">
              <a:lnSpc>
                <a:spcPct val="110000"/>
              </a:lnSpc>
              <a:buSzPct val="75000"/>
              <a:buFont typeface="Wingdings" pitchFamily="2" charset="2"/>
              <a:buChar char="Ø"/>
            </a:pPr>
            <a:r>
              <a:rPr lang="fr-FR" b="0" noProof="1">
                <a:latin typeface="Impact" pitchFamily="34" charset="0"/>
              </a:rPr>
              <a:t>processus incomplet,</a:t>
            </a:r>
          </a:p>
          <a:p>
            <a:pPr indent="292100" eaLnBrk="0" hangingPunct="0">
              <a:lnSpc>
                <a:spcPct val="110000"/>
              </a:lnSpc>
              <a:buSzPct val="75000"/>
              <a:buFont typeface="Wingdings" pitchFamily="2" charset="2"/>
              <a:buChar char="Ø"/>
            </a:pPr>
            <a:r>
              <a:rPr lang="fr-FR" b="0" noProof="1">
                <a:latin typeface="Impact" pitchFamily="34" charset="0"/>
              </a:rPr>
              <a:t>processus réalisé,</a:t>
            </a:r>
          </a:p>
          <a:p>
            <a:pPr indent="292100" eaLnBrk="0" hangingPunct="0">
              <a:lnSpc>
                <a:spcPct val="110000"/>
              </a:lnSpc>
              <a:buSzPct val="75000"/>
              <a:buFont typeface="Wingdings" pitchFamily="2" charset="2"/>
              <a:buChar char="Ø"/>
            </a:pPr>
            <a:r>
              <a:rPr lang="fr-FR" b="0" noProof="1">
                <a:latin typeface="Impact" pitchFamily="34" charset="0"/>
              </a:rPr>
              <a:t>processus géré,</a:t>
            </a:r>
          </a:p>
          <a:p>
            <a:pPr indent="292100" eaLnBrk="0" hangingPunct="0">
              <a:lnSpc>
                <a:spcPct val="110000"/>
              </a:lnSpc>
              <a:buSzPct val="75000"/>
              <a:buFont typeface="Wingdings" pitchFamily="2" charset="2"/>
              <a:buChar char="Ø"/>
            </a:pPr>
            <a:r>
              <a:rPr lang="fr-FR" b="0" noProof="1">
                <a:latin typeface="Impact" pitchFamily="34" charset="0"/>
              </a:rPr>
              <a:t>processus établi,</a:t>
            </a:r>
          </a:p>
          <a:p>
            <a:pPr indent="292100" eaLnBrk="0" hangingPunct="0">
              <a:lnSpc>
                <a:spcPct val="110000"/>
              </a:lnSpc>
              <a:buSzPct val="75000"/>
              <a:buFont typeface="Wingdings" pitchFamily="2" charset="2"/>
              <a:buChar char="Ø"/>
            </a:pPr>
            <a:r>
              <a:rPr lang="fr-FR" b="0" noProof="1">
                <a:latin typeface="Impact" pitchFamily="34" charset="0"/>
              </a:rPr>
              <a:t>processus prévisible,</a:t>
            </a:r>
          </a:p>
          <a:p>
            <a:pPr indent="292100" eaLnBrk="0" hangingPunct="0">
              <a:lnSpc>
                <a:spcPct val="110000"/>
              </a:lnSpc>
              <a:buSzPct val="75000"/>
              <a:buFont typeface="Wingdings" pitchFamily="2" charset="2"/>
              <a:buChar char="Ø"/>
            </a:pPr>
            <a:r>
              <a:rPr lang="fr-FR" b="0" noProof="1">
                <a:latin typeface="Impact" pitchFamily="34" charset="0"/>
              </a:rPr>
              <a:t>processus en optimisation.</a:t>
            </a:r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1403350" y="3846513"/>
            <a:ext cx="4260850" cy="2101850"/>
          </a:xfrm>
          <a:prstGeom prst="rect">
            <a:avLst/>
          </a:prstGeom>
          <a:solidFill>
            <a:srgbClr val="FFFFE3"/>
          </a:solidFill>
          <a:ln w="9525">
            <a:solidFill>
              <a:srgbClr val="0058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fr-FR" sz="2400" b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39944" name="Line 8"/>
          <p:cNvSpPr>
            <a:spLocks noChangeShapeType="1"/>
          </p:cNvSpPr>
          <p:nvPr/>
        </p:nvSpPr>
        <p:spPr bwMode="auto">
          <a:xfrm flipH="1">
            <a:off x="2325688" y="5486400"/>
            <a:ext cx="3338512" cy="0"/>
          </a:xfrm>
          <a:prstGeom prst="line">
            <a:avLst/>
          </a:prstGeom>
          <a:noFill/>
          <a:ln w="9525">
            <a:solidFill>
              <a:srgbClr val="0058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9945" name="Line 9"/>
          <p:cNvSpPr>
            <a:spLocks noChangeShapeType="1"/>
          </p:cNvSpPr>
          <p:nvPr/>
        </p:nvSpPr>
        <p:spPr bwMode="auto">
          <a:xfrm flipV="1">
            <a:off x="3271838" y="4341813"/>
            <a:ext cx="0" cy="576262"/>
          </a:xfrm>
          <a:prstGeom prst="line">
            <a:avLst/>
          </a:prstGeom>
          <a:noFill/>
          <a:ln w="9525">
            <a:solidFill>
              <a:srgbClr val="0058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9946" name="Line 10"/>
          <p:cNvSpPr>
            <a:spLocks noChangeShapeType="1"/>
          </p:cNvSpPr>
          <p:nvPr/>
        </p:nvSpPr>
        <p:spPr bwMode="auto">
          <a:xfrm flipV="1">
            <a:off x="2325688" y="4333875"/>
            <a:ext cx="0" cy="1152525"/>
          </a:xfrm>
          <a:prstGeom prst="line">
            <a:avLst/>
          </a:prstGeom>
          <a:noFill/>
          <a:ln w="9525">
            <a:solidFill>
              <a:srgbClr val="0058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9947" name="Line 11"/>
          <p:cNvSpPr>
            <a:spLocks noChangeShapeType="1"/>
          </p:cNvSpPr>
          <p:nvPr/>
        </p:nvSpPr>
        <p:spPr bwMode="auto">
          <a:xfrm>
            <a:off x="3271838" y="4926013"/>
            <a:ext cx="2392362" cy="0"/>
          </a:xfrm>
          <a:prstGeom prst="line">
            <a:avLst/>
          </a:prstGeom>
          <a:noFill/>
          <a:ln w="9525">
            <a:solidFill>
              <a:srgbClr val="0058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9957" name="Rectangle 21"/>
          <p:cNvSpPr>
            <a:spLocks noChangeArrowheads="1"/>
          </p:cNvSpPr>
          <p:nvPr/>
        </p:nvSpPr>
        <p:spPr bwMode="auto">
          <a:xfrm>
            <a:off x="1409700" y="4343400"/>
            <a:ext cx="4254500" cy="1600200"/>
          </a:xfrm>
          <a:prstGeom prst="rect">
            <a:avLst/>
          </a:prstGeom>
          <a:solidFill>
            <a:srgbClr val="FFEA91"/>
          </a:solidFill>
          <a:ln w="9525">
            <a:solidFill>
              <a:srgbClr val="0058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9956" name="Rectangle 20"/>
          <p:cNvSpPr>
            <a:spLocks noChangeArrowheads="1"/>
          </p:cNvSpPr>
          <p:nvPr/>
        </p:nvSpPr>
        <p:spPr bwMode="auto">
          <a:xfrm>
            <a:off x="2324100" y="4343400"/>
            <a:ext cx="3340100" cy="1143000"/>
          </a:xfrm>
          <a:prstGeom prst="rect">
            <a:avLst/>
          </a:prstGeom>
          <a:solidFill>
            <a:srgbClr val="FFFFA5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9955" name="Rectangle 19"/>
          <p:cNvSpPr>
            <a:spLocks noChangeArrowheads="1"/>
          </p:cNvSpPr>
          <p:nvPr/>
        </p:nvSpPr>
        <p:spPr bwMode="auto">
          <a:xfrm>
            <a:off x="3276600" y="4343400"/>
            <a:ext cx="2387600" cy="584200"/>
          </a:xfrm>
          <a:prstGeom prst="rect">
            <a:avLst/>
          </a:prstGeom>
          <a:solidFill>
            <a:schemeClr val="tx1"/>
          </a:solidFill>
          <a:ln w="9525">
            <a:solidFill>
              <a:srgbClr val="0058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3525838" y="4422775"/>
            <a:ext cx="1492250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fr-FR" sz="2400" b="0" noProof="1">
                <a:solidFill>
                  <a:schemeClr val="bg1"/>
                </a:solidFill>
                <a:latin typeface="Impact" pitchFamily="34" charset="0"/>
              </a:rPr>
              <a:t>Ingénierie</a:t>
            </a:r>
          </a:p>
        </p:txBody>
      </p: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2532063" y="5014913"/>
            <a:ext cx="1827212" cy="365125"/>
          </a:xfrm>
          <a:prstGeom prst="rect">
            <a:avLst/>
          </a:prstGeom>
          <a:solidFill>
            <a:srgbClr val="FFFFA5"/>
          </a:solidFill>
          <a:ln w="9525">
            <a:noFill/>
            <a:miter lim="800000"/>
            <a:headEnd/>
            <a:tailEnd/>
          </a:ln>
          <a:effectLst/>
        </p:spPr>
        <p:txBody>
          <a:bodyPr wrap="none" tIns="0" bIns="0">
            <a:spAutoFit/>
          </a:bodyPr>
          <a:lstStyle/>
          <a:p>
            <a:pPr eaLnBrk="0" hangingPunct="0"/>
            <a:r>
              <a:rPr lang="fr-FR" sz="2400" b="0" noProof="1">
                <a:solidFill>
                  <a:schemeClr val="bg1"/>
                </a:solidFill>
                <a:latin typeface="Impact" pitchFamily="34" charset="0"/>
              </a:rPr>
              <a:t>Management</a:t>
            </a:r>
          </a:p>
        </p:txBody>
      </p:sp>
      <p:sp>
        <p:nvSpPr>
          <p:cNvPr id="39951" name="Text Box 15"/>
          <p:cNvSpPr txBox="1">
            <a:spLocks noChangeArrowheads="1"/>
          </p:cNvSpPr>
          <p:nvPr/>
        </p:nvSpPr>
        <p:spPr bwMode="auto">
          <a:xfrm>
            <a:off x="2543175" y="5491163"/>
            <a:ext cx="1804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fr-FR" sz="2400" b="0" noProof="1">
                <a:solidFill>
                  <a:schemeClr val="bg1"/>
                </a:solidFill>
                <a:latin typeface="Impact" pitchFamily="34" charset="0"/>
              </a:rPr>
              <a:t>Organisation</a:t>
            </a:r>
          </a:p>
        </p:txBody>
      </p:sp>
      <p:sp>
        <p:nvSpPr>
          <p:cNvPr id="39952" name="Text Box 16"/>
          <p:cNvSpPr txBox="1">
            <a:spLocks noChangeArrowheads="1"/>
          </p:cNvSpPr>
          <p:nvPr/>
        </p:nvSpPr>
        <p:spPr bwMode="auto">
          <a:xfrm>
            <a:off x="1397000" y="3287713"/>
            <a:ext cx="3617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fr-FR" sz="2400" b="0" u="sng" noProof="1">
                <a:latin typeface="Impact" pitchFamily="34" charset="0"/>
              </a:rPr>
              <a:t>5 catégories de processus :</a:t>
            </a:r>
          </a:p>
        </p:txBody>
      </p:sp>
      <p:sp>
        <p:nvSpPr>
          <p:cNvPr id="39953" name="Text Box 17"/>
          <p:cNvSpPr txBox="1">
            <a:spLocks noChangeArrowheads="1"/>
          </p:cNvSpPr>
          <p:nvPr/>
        </p:nvSpPr>
        <p:spPr bwMode="auto">
          <a:xfrm>
            <a:off x="5370513" y="479425"/>
            <a:ext cx="2816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fr-FR" sz="2400" b="0" u="sng" noProof="1">
                <a:latin typeface="Impact" pitchFamily="34" charset="0"/>
              </a:rPr>
              <a:t>6 niveaux d’aptitude :</a:t>
            </a:r>
          </a:p>
        </p:txBody>
      </p:sp>
      <p:sp>
        <p:nvSpPr>
          <p:cNvPr id="39958" name="Rectangle 22"/>
          <p:cNvSpPr>
            <a:spLocks noChangeArrowheads="1"/>
          </p:cNvSpPr>
          <p:nvPr/>
        </p:nvSpPr>
        <p:spPr bwMode="auto">
          <a:xfrm>
            <a:off x="1404938" y="5946775"/>
            <a:ext cx="4262437" cy="381000"/>
          </a:xfrm>
          <a:prstGeom prst="rect">
            <a:avLst/>
          </a:prstGeom>
          <a:solidFill>
            <a:srgbClr val="FFDD4F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9959" name="Text Box 23"/>
          <p:cNvSpPr txBox="1">
            <a:spLocks noChangeArrowheads="1"/>
          </p:cNvSpPr>
          <p:nvPr/>
        </p:nvSpPr>
        <p:spPr bwMode="auto">
          <a:xfrm>
            <a:off x="2857500" y="5895975"/>
            <a:ext cx="1176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fr-FR" sz="2400" b="0" noProof="1">
                <a:solidFill>
                  <a:schemeClr val="bg1"/>
                </a:solidFill>
                <a:latin typeface="Impact" pitchFamily="34" charset="0"/>
              </a:rPr>
              <a:t>Support</a:t>
            </a:r>
          </a:p>
        </p:txBody>
      </p:sp>
      <p:sp>
        <p:nvSpPr>
          <p:cNvPr id="39961" name="Rectangle 25"/>
          <p:cNvSpPr>
            <a:spLocks noGrp="1" noChangeArrowheads="1"/>
          </p:cNvSpPr>
          <p:nvPr>
            <p:ph type="title"/>
          </p:nvPr>
        </p:nvSpPr>
        <p:spPr>
          <a:xfrm>
            <a:off x="273050" y="238125"/>
            <a:ext cx="4760913" cy="246697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200" noProof="1"/>
              <a:t>LE MODÈLE</a:t>
            </a:r>
            <a:r>
              <a:rPr lang="fr-FR" sz="3200"/>
              <a:t> ISO-</a:t>
            </a:r>
            <a:r>
              <a:rPr lang="fr-FR" sz="3200" noProof="1"/>
              <a:t>SPICE</a:t>
            </a:r>
            <a:br>
              <a:rPr lang="fr-FR" sz="3200" noProof="1"/>
            </a:br>
            <a:r>
              <a:rPr lang="fr-FR" sz="2400"/>
              <a:t>SOFTWARE </a:t>
            </a:r>
            <a:r>
              <a:rPr lang="en-GB" sz="2400"/>
              <a:t>PROCESS</a:t>
            </a:r>
            <a:br>
              <a:rPr lang="en-GB" sz="2400"/>
            </a:br>
            <a:r>
              <a:rPr lang="en-GB" sz="2400"/>
              <a:t>IMPROVEMENT</a:t>
            </a:r>
            <a:br>
              <a:rPr lang="en-GB" sz="2400"/>
            </a:br>
            <a:r>
              <a:rPr lang="en-GB" sz="2400"/>
              <a:t>CAPABILITY DETERMINATION</a:t>
            </a:r>
            <a:endParaRPr lang="fr-FR" sz="2400"/>
          </a:p>
        </p:txBody>
      </p:sp>
      <p:sp>
        <p:nvSpPr>
          <p:cNvPr id="39954" name="Rectangle 18"/>
          <p:cNvSpPr>
            <a:spLocks noChangeArrowheads="1"/>
          </p:cNvSpPr>
          <p:nvPr/>
        </p:nvSpPr>
        <p:spPr bwMode="auto">
          <a:xfrm>
            <a:off x="1409700" y="3835400"/>
            <a:ext cx="4254500" cy="508000"/>
          </a:xfrm>
          <a:prstGeom prst="rect">
            <a:avLst/>
          </a:prstGeom>
          <a:solidFill>
            <a:srgbClr val="FFFFE3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9943" name="Line 7"/>
          <p:cNvSpPr>
            <a:spLocks noChangeShapeType="1"/>
          </p:cNvSpPr>
          <p:nvPr/>
        </p:nvSpPr>
        <p:spPr bwMode="auto">
          <a:xfrm>
            <a:off x="1403350" y="4341813"/>
            <a:ext cx="4260850" cy="1587"/>
          </a:xfrm>
          <a:prstGeom prst="line">
            <a:avLst/>
          </a:prstGeom>
          <a:noFill/>
          <a:ln w="9525">
            <a:solidFill>
              <a:srgbClr val="005800"/>
            </a:solidFill>
            <a:round/>
            <a:headEnd/>
            <a:tailEnd/>
          </a:ln>
          <a:effectLst/>
        </p:spPr>
        <p:txBody>
          <a:bodyPr wrap="none" tIns="36000" bIns="36000" anchor="ctr"/>
          <a:lstStyle/>
          <a:p>
            <a:endParaRPr lang="fr-FR"/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2203450" y="3892550"/>
            <a:ext cx="2570163" cy="438150"/>
          </a:xfrm>
          <a:prstGeom prst="rect">
            <a:avLst/>
          </a:prstGeom>
          <a:solidFill>
            <a:srgbClr val="FFFFE3"/>
          </a:solidFill>
          <a:ln w="9525">
            <a:noFill/>
            <a:miter lim="800000"/>
            <a:headEnd/>
            <a:tailEnd/>
          </a:ln>
          <a:effectLst/>
        </p:spPr>
        <p:txBody>
          <a:bodyPr wrap="none" tIns="36000" bIns="36000">
            <a:spAutoFit/>
          </a:bodyPr>
          <a:lstStyle/>
          <a:p>
            <a:pPr eaLnBrk="0" hangingPunct="0"/>
            <a:r>
              <a:rPr lang="fr-FR" sz="2400" b="0" noProof="1">
                <a:solidFill>
                  <a:schemeClr val="bg1"/>
                </a:solidFill>
                <a:latin typeface="Impact" pitchFamily="34" charset="0"/>
              </a:rPr>
              <a:t>Client- Fournisseur</a:t>
            </a:r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3CB11-F2C0-4514-BA21-2707681E4164}" type="datetime2">
              <a:rPr lang="fr-FR" smtClean="0"/>
              <a:pPr/>
              <a:t>lundi 28 février 2011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ISIMA 3 </a:t>
            </a:r>
            <a:endParaRPr lang="fr-FR"/>
          </a:p>
        </p:txBody>
      </p:sp>
      <p:sp>
        <p:nvSpPr>
          <p:cNvPr id="135174" name="Rectangle 6"/>
          <p:cNvSpPr>
            <a:spLocks noGrp="1" noChangeArrowheads="1"/>
          </p:cNvSpPr>
          <p:nvPr>
            <p:ph type="title"/>
          </p:nvPr>
        </p:nvSpPr>
        <p:spPr>
          <a:xfrm>
            <a:off x="287338" y="341313"/>
            <a:ext cx="8637587" cy="579437"/>
          </a:xfrm>
        </p:spPr>
        <p:txBody>
          <a:bodyPr/>
          <a:lstStyle/>
          <a:p>
            <a:r>
              <a:rPr lang="fr-FR" sz="3200" noProof="1"/>
              <a:t>LE MODÈLE SPICE</a:t>
            </a:r>
            <a:endParaRPr lang="fr-FR" sz="3200"/>
          </a:p>
        </p:txBody>
      </p:sp>
      <p:sp>
        <p:nvSpPr>
          <p:cNvPr id="13517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761999" y="1257300"/>
            <a:ext cx="8201025" cy="4838700"/>
          </a:xfrm>
        </p:spPr>
        <p:txBody>
          <a:bodyPr>
            <a:normAutofit lnSpcReduction="10000"/>
          </a:bodyPr>
          <a:lstStyle/>
          <a:p>
            <a:r>
              <a:rPr lang="fr-FR" sz="2000" dirty="0"/>
              <a:t>Relations CLIENT-FOURNISSEUR :</a:t>
            </a:r>
          </a:p>
          <a:p>
            <a:pPr lvl="1"/>
            <a:r>
              <a:rPr lang="fr-FR" sz="2000" dirty="0"/>
              <a:t>Achat, vente de logiciels, gestion des exigences, audit et revues, fourniture et installation, services de support client…</a:t>
            </a:r>
          </a:p>
          <a:p>
            <a:r>
              <a:rPr lang="fr-FR" sz="2000" dirty="0"/>
              <a:t>INGÉNIERIE : </a:t>
            </a:r>
          </a:p>
          <a:p>
            <a:pPr lvl="1"/>
            <a:r>
              <a:rPr lang="fr-FR" sz="2000" dirty="0"/>
              <a:t>Cahier des charges, conception, tests,</a:t>
            </a:r>
          </a:p>
          <a:p>
            <a:r>
              <a:rPr lang="fr-FR" sz="2000" dirty="0"/>
              <a:t>MANAGEMENT : </a:t>
            </a:r>
          </a:p>
          <a:p>
            <a:pPr lvl="1"/>
            <a:r>
              <a:rPr lang="fr-FR" sz="2000" dirty="0"/>
              <a:t>Gestion de projet, des équipes, de la qualité, des risques, gestion des ressources et du planning, des sous-traitants,</a:t>
            </a:r>
          </a:p>
          <a:p>
            <a:r>
              <a:rPr lang="fr-FR" sz="2000" dirty="0"/>
              <a:t>ORGANISATION : </a:t>
            </a:r>
          </a:p>
          <a:p>
            <a:pPr lvl="1"/>
            <a:r>
              <a:rPr lang="fr-FR" sz="2000" dirty="0"/>
              <a:t>Définition, amélioration des processus, infrastructure, formation, réutilisation… </a:t>
            </a:r>
          </a:p>
          <a:p>
            <a:r>
              <a:rPr lang="fr-FR" sz="2000" dirty="0"/>
              <a:t>SUPPORT : </a:t>
            </a:r>
          </a:p>
          <a:p>
            <a:pPr lvl="1"/>
            <a:r>
              <a:rPr lang="fr-FR" sz="2000" dirty="0"/>
              <a:t>Documentation, gestion de versions et configurations, assurance qualité,  vérification, validation.</a:t>
            </a:r>
          </a:p>
          <a:p>
            <a:endParaRPr lang="fr-FR" sz="2000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12D11-2A0C-49F7-84B3-C7A3B4198098}" type="datetime2">
              <a:rPr lang="fr-FR" smtClean="0"/>
              <a:pPr/>
              <a:t>lundi 28 février 2011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ISIMA 3 </a:t>
            </a:r>
            <a:endParaRPr lang="fr-FR"/>
          </a:p>
        </p:txBody>
      </p:sp>
      <p:sp>
        <p:nvSpPr>
          <p:cNvPr id="123908" name="Rectangle 4"/>
          <p:cNvSpPr>
            <a:spLocks noGrp="1" noChangeArrowheads="1"/>
          </p:cNvSpPr>
          <p:nvPr>
            <p:ph type="title"/>
          </p:nvPr>
        </p:nvSpPr>
        <p:spPr>
          <a:xfrm>
            <a:off x="271463" y="384175"/>
            <a:ext cx="8637587" cy="641350"/>
          </a:xfrm>
        </p:spPr>
        <p:txBody>
          <a:bodyPr>
            <a:normAutofit fontScale="90000"/>
          </a:bodyPr>
          <a:lstStyle/>
          <a:p>
            <a:r>
              <a:rPr lang="fr-FR"/>
              <a:t>SPICE : UN AUTRE MODÈLE ?</a:t>
            </a:r>
          </a:p>
        </p:txBody>
      </p:sp>
      <p:sp>
        <p:nvSpPr>
          <p:cNvPr id="12390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31788" y="1255713"/>
            <a:ext cx="8586787" cy="4664075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fr-FR" sz="2400"/>
              <a:t>SPICE est une norme ISO/IEC 15504</a:t>
            </a:r>
          </a:p>
          <a:p>
            <a:pPr>
              <a:lnSpc>
                <a:spcPct val="110000"/>
              </a:lnSpc>
            </a:pPr>
            <a:r>
              <a:rPr lang="fr-FR" sz="2400"/>
              <a:t>SPICE est proche d’ISO 9001, mais se focalise sur l'organisation des projets informatiques.</a:t>
            </a:r>
          </a:p>
          <a:p>
            <a:pPr>
              <a:lnSpc>
                <a:spcPct val="110000"/>
              </a:lnSpc>
            </a:pPr>
            <a:r>
              <a:rPr lang="fr-FR" sz="2400"/>
              <a:t>Modèle d'</a:t>
            </a:r>
            <a:r>
              <a:rPr lang="fr-FR" sz="2400">
                <a:solidFill>
                  <a:srgbClr val="FB601B"/>
                </a:solidFill>
              </a:rPr>
              <a:t>amélioration</a:t>
            </a:r>
            <a:r>
              <a:rPr lang="fr-FR" sz="2400"/>
              <a:t> le plus utilisé en Europe.</a:t>
            </a:r>
          </a:p>
          <a:p>
            <a:pPr>
              <a:lnSpc>
                <a:spcPct val="110000"/>
              </a:lnSpc>
            </a:pPr>
            <a:r>
              <a:rPr lang="fr-FR" sz="2400"/>
              <a:t>Des outils de support de la démarche d'amélioration sont proposés.</a:t>
            </a:r>
          </a:p>
          <a:p>
            <a:pPr>
              <a:lnSpc>
                <a:spcPct val="110000"/>
              </a:lnSpc>
            </a:pPr>
            <a:r>
              <a:rPr lang="fr-FR" sz="2400">
                <a:solidFill>
                  <a:srgbClr val="FB601B"/>
                </a:solidFill>
              </a:rPr>
              <a:t>Sa mise en œuvre implique du temps et des coûts, doit être menée comme un projet à part entière par une équipe motivée.</a:t>
            </a:r>
          </a:p>
          <a:p>
            <a:pPr>
              <a:lnSpc>
                <a:spcPct val="110000"/>
              </a:lnSpc>
            </a:pPr>
            <a:r>
              <a:rPr lang="fr-FR" sz="2400"/>
              <a:t>Existent aussi </a:t>
            </a:r>
            <a:r>
              <a:rPr lang="fr-FR" sz="2400">
                <a:cs typeface="Times New Roman" pitchFamily="18" charset="0"/>
              </a:rPr>
              <a:t>SW-TMM (Software Testing Maturity Model)</a:t>
            </a:r>
            <a:r>
              <a:rPr lang="fr-FR" sz="2400"/>
              <a:t>, Six Sigma, Cobit…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D6D73-957E-48FD-93CD-9DBDC28F7B84}" type="datetime2">
              <a:rPr lang="fr-FR" smtClean="0"/>
              <a:pPr/>
              <a:t>lundi 28 février 2011</a:t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ISIMA 3 </a:t>
            </a:r>
            <a:endParaRPr lang="fr-FR"/>
          </a:p>
        </p:txBody>
      </p:sp>
      <p:sp>
        <p:nvSpPr>
          <p:cNvPr id="166975" name="Rectangle 63" descr="Papier journal"/>
          <p:cNvSpPr>
            <a:spLocks noChangeArrowheads="1"/>
          </p:cNvSpPr>
          <p:nvPr/>
        </p:nvSpPr>
        <p:spPr bwMode="auto">
          <a:xfrm>
            <a:off x="352425" y="1279525"/>
            <a:ext cx="8426450" cy="671513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2857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>
          <a:xfrm>
            <a:off x="246063" y="239713"/>
            <a:ext cx="8637587" cy="579437"/>
          </a:xfrm>
        </p:spPr>
        <p:txBody>
          <a:bodyPr/>
          <a:lstStyle/>
          <a:p>
            <a:r>
              <a:rPr lang="fr-FR" sz="3200"/>
              <a:t>COMPARAISON</a:t>
            </a:r>
          </a:p>
        </p:txBody>
      </p:sp>
      <p:graphicFrame>
        <p:nvGraphicFramePr>
          <p:cNvPr id="167201" name="Group 289"/>
          <p:cNvGraphicFramePr>
            <a:graphicFrameLocks noGrp="1"/>
          </p:cNvGraphicFramePr>
          <p:nvPr>
            <p:ph type="tbl" idx="1"/>
          </p:nvPr>
        </p:nvGraphicFramePr>
        <p:xfrm>
          <a:off x="357188" y="1266825"/>
          <a:ext cx="8445500" cy="5166360"/>
        </p:xfrm>
        <a:graphic>
          <a:graphicData uri="http://schemas.openxmlformats.org/drawingml/2006/table">
            <a:tbl>
              <a:tblPr/>
              <a:tblGrid>
                <a:gridCol w="4222750"/>
                <a:gridCol w="422275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B601B"/>
                          </a:solidFill>
                          <a:effectLst/>
                          <a:latin typeface="Univers" pitchFamily="34" charset="0"/>
                        </a:rPr>
                        <a:t>SPICE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B601B"/>
                          </a:solidFill>
                          <a:effectLst/>
                          <a:latin typeface="Univers" pitchFamily="34" charset="0"/>
                        </a:rPr>
                        <a:t>CMMI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Univers" pitchFamily="34" charset="0"/>
                        </a:rPr>
                        <a:t>Structure bidimensionnelle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Univers" pitchFamily="34" charset="0"/>
                        </a:rPr>
                        <a:t>Modèle unidimensionnel en 5 niveaux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Univers" pitchFamily="34" charset="0"/>
                        </a:rPr>
                        <a:t>Stratégie d’amélioration flexible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Univers" pitchFamily="34" charset="0"/>
                        </a:rPr>
                        <a:t>Démarche d’amélioration imposée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Univers" pitchFamily="34" charset="0"/>
                        </a:rPr>
                        <a:t>Niveau de maturité pour chaque processus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Univers" pitchFamily="34" charset="0"/>
                        </a:rPr>
                        <a:t>Un seul niveau pour toute l’organisation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Univers" pitchFamily="34" charset="0"/>
                        </a:rPr>
                        <a:t>Orienté amélioration des processus et évaluation de la maturité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Univers" pitchFamily="34" charset="0"/>
                        </a:rPr>
                        <a:t>Orienté certification de l’organisation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Univers" pitchFamily="34" charset="0"/>
                        </a:rPr>
                        <a:t>Résultat de l’évaluation complexe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Univers" pitchFamily="34" charset="0"/>
                        </a:rPr>
                        <a:t>Résultat de l’évaluation facile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7204" name="Line 292"/>
          <p:cNvSpPr>
            <a:spLocks noChangeShapeType="1"/>
          </p:cNvSpPr>
          <p:nvPr/>
        </p:nvSpPr>
        <p:spPr bwMode="auto">
          <a:xfrm>
            <a:off x="4578350" y="1268413"/>
            <a:ext cx="0" cy="51577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ISIMA 3 </a:t>
            </a:r>
            <a:endParaRPr lang="fr-FR"/>
          </a:p>
        </p:txBody>
      </p:sp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47650"/>
            <a:ext cx="7934325" cy="579438"/>
          </a:xfrm>
          <a:noFill/>
          <a:ln/>
        </p:spPr>
        <p:txBody>
          <a:bodyPr>
            <a:normAutofit fontScale="90000"/>
          </a:bodyPr>
          <a:lstStyle/>
          <a:p>
            <a:r>
              <a:rPr lang="fr-FR" sz="3200" dirty="0"/>
              <a:t>ITIL ( IT Information Library ) – ISO CEI 20000</a:t>
            </a:r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74763"/>
            <a:ext cx="7710488" cy="526256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fr-FR" sz="2400" dirty="0"/>
              <a:t>Bibliothèque des meilleures pratiques en matière de Génie </a:t>
            </a:r>
            <a:r>
              <a:rPr lang="fr-FR" sz="2400" dirty="0" smtClean="0"/>
              <a:t>Logiciel.</a:t>
            </a:r>
            <a:endParaRPr lang="fr-FR" sz="2400" dirty="0"/>
          </a:p>
          <a:p>
            <a:pPr>
              <a:lnSpc>
                <a:spcPct val="120000"/>
              </a:lnSpc>
            </a:pPr>
            <a:r>
              <a:rPr lang="fr-FR" sz="2400" dirty="0"/>
              <a:t>ITIL définit un SI comme un ensemble de fonctions assurées par un système d'informations pour répondre aux besoins d'un utilisateur.</a:t>
            </a:r>
          </a:p>
          <a:p>
            <a:pPr>
              <a:lnSpc>
                <a:spcPct val="120000"/>
              </a:lnSpc>
            </a:pPr>
            <a:r>
              <a:rPr lang="fr-FR" sz="2400" dirty="0"/>
              <a:t>Standard de fait (domaine public) – S’applique à tous les types d’entreprises.</a:t>
            </a:r>
          </a:p>
          <a:p>
            <a:pPr>
              <a:lnSpc>
                <a:spcPct val="120000"/>
              </a:lnSpc>
            </a:pPr>
            <a:r>
              <a:rPr lang="fr-FR" sz="2400" dirty="0"/>
              <a:t>ITIL se décompose en neuf domaines chacun couvrant un aspect particulier de la gestion des services.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B8409-2522-4786-979D-654E6C4152D7}" type="datetime2">
              <a:rPr lang="fr-FR" smtClean="0"/>
              <a:pPr/>
              <a:t>lundi 28 février 2011</a:t>
            </a:fld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ISIMA 3 </a:t>
            </a:r>
            <a:endParaRPr lang="fr-FR"/>
          </a:p>
        </p:txBody>
      </p:sp>
      <p:sp>
        <p:nvSpPr>
          <p:cNvPr id="28569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866063" cy="641350"/>
          </a:xfrm>
        </p:spPr>
        <p:txBody>
          <a:bodyPr>
            <a:normAutofit fontScale="90000"/>
          </a:bodyPr>
          <a:lstStyle/>
          <a:p>
            <a:r>
              <a:rPr lang="fr-FR" dirty="0"/>
              <a:t>ITIL</a:t>
            </a:r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447800"/>
            <a:ext cx="7943088" cy="4800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fr-FR" sz="2400" dirty="0"/>
              <a:t>3 idées importantes :</a:t>
            </a:r>
          </a:p>
          <a:p>
            <a:pPr lvl="1">
              <a:lnSpc>
                <a:spcPct val="150000"/>
              </a:lnSpc>
            </a:pPr>
            <a:r>
              <a:rPr lang="fr-FR" sz="2000" dirty="0">
                <a:solidFill>
                  <a:srgbClr val="FBAE79"/>
                </a:solidFill>
              </a:rPr>
              <a:t>L'orientation client </a:t>
            </a:r>
            <a:r>
              <a:rPr lang="fr-FR" sz="2000" dirty="0"/>
              <a:t>: l'utilisateur-client est au centre des préoccupations et toutes les activités de l'informatique doivent s'inscrire dans une relation client-fournisseur, </a:t>
            </a:r>
          </a:p>
          <a:p>
            <a:pPr lvl="1">
              <a:lnSpc>
                <a:spcPct val="150000"/>
              </a:lnSpc>
            </a:pPr>
            <a:r>
              <a:rPr lang="fr-FR" sz="2000" dirty="0">
                <a:solidFill>
                  <a:srgbClr val="FBAE79"/>
                </a:solidFill>
              </a:rPr>
              <a:t>Le cycle de vie</a:t>
            </a:r>
            <a:r>
              <a:rPr lang="fr-FR" sz="2000" dirty="0"/>
              <a:t> : la gestion des services doit être prise en considération dès les phases d'étude et de conception, </a:t>
            </a:r>
          </a:p>
          <a:p>
            <a:pPr lvl="1">
              <a:lnSpc>
                <a:spcPct val="150000"/>
              </a:lnSpc>
            </a:pPr>
            <a:r>
              <a:rPr lang="fr-FR" sz="2000" dirty="0">
                <a:solidFill>
                  <a:srgbClr val="FBAE79"/>
                </a:solidFill>
              </a:rPr>
              <a:t>L'approche par les processus</a:t>
            </a:r>
            <a:r>
              <a:rPr lang="fr-FR" sz="2000" dirty="0"/>
              <a:t> : mise en place de processus informatiques appropriés en étroite corrélation avec les processus métiers. </a:t>
            </a:r>
          </a:p>
          <a:p>
            <a:pPr>
              <a:lnSpc>
                <a:spcPct val="150000"/>
              </a:lnSpc>
            </a:pPr>
            <a:endParaRPr lang="fr-FR" sz="2400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63AEB-F483-4D48-A73D-3EC1D12513ED}" type="datetime2">
              <a:rPr lang="fr-FR" smtClean="0"/>
              <a:pPr/>
              <a:t>lundi 28 février 2011</a:t>
            </a:fld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ISIMA 3 </a:t>
            </a:r>
            <a:endParaRPr lang="fr-FR"/>
          </a:p>
        </p:txBody>
      </p:sp>
      <p:sp>
        <p:nvSpPr>
          <p:cNvPr id="281606" name="Rectangle 6"/>
          <p:cNvSpPr>
            <a:spLocks noGrp="1" noChangeArrowheads="1"/>
          </p:cNvSpPr>
          <p:nvPr>
            <p:ph type="title"/>
          </p:nvPr>
        </p:nvSpPr>
        <p:spPr>
          <a:xfrm>
            <a:off x="295275" y="304800"/>
            <a:ext cx="8637588" cy="641350"/>
          </a:xfrm>
        </p:spPr>
        <p:txBody>
          <a:bodyPr>
            <a:normAutofit fontScale="90000"/>
          </a:bodyPr>
          <a:lstStyle/>
          <a:p>
            <a:r>
              <a:rPr lang="fr-FR"/>
              <a:t>ITIL : Domaines clés</a:t>
            </a:r>
            <a:endParaRPr lang="fr-FR" sz="2000"/>
          </a:p>
        </p:txBody>
      </p:sp>
      <p:sp>
        <p:nvSpPr>
          <p:cNvPr id="28160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838200" y="1420813"/>
            <a:ext cx="8305800" cy="5037137"/>
          </a:xfrm>
        </p:spPr>
        <p:txBody>
          <a:bodyPr/>
          <a:lstStyle/>
          <a:p>
            <a:r>
              <a:rPr lang="fr-FR" sz="2800" dirty="0"/>
              <a:t>Service </a:t>
            </a:r>
            <a:r>
              <a:rPr lang="fr-FR" sz="2800" dirty="0" err="1"/>
              <a:t>Delivery</a:t>
            </a:r>
            <a:r>
              <a:rPr lang="fr-FR" sz="2800" dirty="0"/>
              <a:t> (Fourniture de Services : réponses aux besoins de l’entreprise) </a:t>
            </a:r>
          </a:p>
          <a:p>
            <a:pPr lvl="1"/>
            <a:r>
              <a:rPr lang="fr-FR" sz="2400" dirty="0">
                <a:solidFill>
                  <a:srgbClr val="FBAE79"/>
                </a:solidFill>
              </a:rPr>
              <a:t>gestion des niveaux de service</a:t>
            </a:r>
            <a:r>
              <a:rPr lang="fr-FR" sz="2400" dirty="0"/>
              <a:t> : maintenir un certain niveau de qualité de service.</a:t>
            </a:r>
          </a:p>
          <a:p>
            <a:pPr lvl="1"/>
            <a:r>
              <a:rPr lang="fr-FR" sz="2400" dirty="0">
                <a:solidFill>
                  <a:srgbClr val="FBAE79"/>
                </a:solidFill>
              </a:rPr>
              <a:t>gestion financière :</a:t>
            </a:r>
            <a:r>
              <a:rPr lang="fr-FR" sz="2400" dirty="0"/>
              <a:t> rentabilité des moyens mis en </a:t>
            </a:r>
            <a:r>
              <a:rPr lang="fr-FR" sz="2400" dirty="0" err="1"/>
              <a:t>oeuvre</a:t>
            </a:r>
            <a:r>
              <a:rPr lang="fr-FR" sz="2400" dirty="0"/>
              <a:t> pour fournir le service. </a:t>
            </a:r>
          </a:p>
          <a:p>
            <a:pPr lvl="1"/>
            <a:r>
              <a:rPr lang="fr-FR" sz="2400" dirty="0">
                <a:solidFill>
                  <a:srgbClr val="FBAE79"/>
                </a:solidFill>
              </a:rPr>
              <a:t>gestion de la capacité</a:t>
            </a:r>
            <a:r>
              <a:rPr lang="fr-FR" sz="2400" dirty="0"/>
              <a:t> : adéquation des capacités et performances avec les exigences.</a:t>
            </a:r>
          </a:p>
          <a:p>
            <a:pPr lvl="1"/>
            <a:r>
              <a:rPr lang="fr-FR" sz="2400" dirty="0">
                <a:solidFill>
                  <a:srgbClr val="FBAE79"/>
                </a:solidFill>
              </a:rPr>
              <a:t>gestion de la continuité de service</a:t>
            </a:r>
            <a:r>
              <a:rPr lang="fr-FR" sz="2400" dirty="0"/>
              <a:t> : définir et mettre en œuvre des délais pour la reprise après incident.  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75511-2197-401F-B7C2-239FB0D4BBF9}" type="datetime2">
              <a:rPr lang="fr-FR" smtClean="0"/>
              <a:pPr/>
              <a:t>lundi 28 février 2011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ISIMA 3 </a:t>
            </a:r>
            <a:endParaRPr lang="fr-FR"/>
          </a:p>
        </p:txBody>
      </p:sp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8763" y="260350"/>
            <a:ext cx="8637587" cy="701675"/>
          </a:xfrm>
        </p:spPr>
        <p:txBody>
          <a:bodyPr/>
          <a:lstStyle/>
          <a:p>
            <a:r>
              <a:rPr lang="fr-FR" sz="4000"/>
              <a:t>ITIL : Domaines clés</a:t>
            </a:r>
          </a:p>
        </p:txBody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447800"/>
            <a:ext cx="7943088" cy="4800600"/>
          </a:xfrm>
        </p:spPr>
        <p:txBody>
          <a:bodyPr/>
          <a:lstStyle/>
          <a:p>
            <a:r>
              <a:rPr lang="fr-FR" sz="2800" dirty="0"/>
              <a:t>Service Support, (Soutien des Services : services rendus aux clients) </a:t>
            </a:r>
          </a:p>
          <a:p>
            <a:pPr lvl="1"/>
            <a:r>
              <a:rPr lang="fr-FR" sz="2400" dirty="0"/>
              <a:t>Centre de Services (Service Desk), </a:t>
            </a:r>
          </a:p>
          <a:p>
            <a:pPr lvl="1"/>
            <a:r>
              <a:rPr lang="fr-FR" sz="2400" dirty="0"/>
              <a:t>gestion des incidents, </a:t>
            </a:r>
          </a:p>
          <a:p>
            <a:pPr lvl="1"/>
            <a:r>
              <a:rPr lang="fr-FR" sz="2400" dirty="0"/>
              <a:t>gestion des problèmes (récurrents), </a:t>
            </a:r>
          </a:p>
          <a:p>
            <a:pPr lvl="1"/>
            <a:r>
              <a:rPr lang="fr-FR" sz="2400" dirty="0"/>
              <a:t>gestion des configurations, </a:t>
            </a:r>
          </a:p>
          <a:p>
            <a:pPr lvl="1"/>
            <a:r>
              <a:rPr lang="fr-FR" sz="2400" dirty="0"/>
              <a:t>gestion des changements, </a:t>
            </a:r>
          </a:p>
          <a:p>
            <a:pPr lvl="1"/>
            <a:r>
              <a:rPr lang="fr-FR" sz="2400" dirty="0"/>
              <a:t>gestion des mises en production : adéquation du service avec les besoins métiers.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12615-5491-4507-A1A6-030DAD771A0D}" type="datetime2">
              <a:rPr lang="fr-FR" smtClean="0"/>
              <a:pPr/>
              <a:t>lundi 28 février 2011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066800" y="1295400"/>
            <a:ext cx="7864475" cy="493236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fr-FR" sz="2200" b="1" dirty="0" smtClean="0">
                <a:solidFill>
                  <a:srgbClr val="6699FF"/>
                </a:solidFill>
                <a:latin typeface="+mn-lt"/>
              </a:rPr>
              <a:t>Politique Qualité</a:t>
            </a:r>
            <a:r>
              <a:rPr lang="fr-FR" sz="2200" b="1" dirty="0" smtClean="0">
                <a:solidFill>
                  <a:srgbClr val="000000"/>
                </a:solidFill>
                <a:latin typeface="+mn-lt"/>
              </a:rPr>
              <a:t> </a:t>
            </a:r>
          </a:p>
          <a:p>
            <a:r>
              <a:rPr lang="fr-FR" sz="2200" dirty="0" smtClean="0">
                <a:solidFill>
                  <a:srgbClr val="000000"/>
                </a:solidFill>
                <a:latin typeface="+mn-lt"/>
              </a:rPr>
              <a:t>Engagement et principes de la Direction Générale en matière de qualité</a:t>
            </a:r>
          </a:p>
          <a:p>
            <a:endParaRPr lang="fr-FR" sz="2200" dirty="0" smtClean="0">
              <a:solidFill>
                <a:srgbClr val="000000"/>
              </a:solidFill>
              <a:latin typeface="+mn-lt"/>
            </a:endParaRPr>
          </a:p>
          <a:p>
            <a:r>
              <a:rPr lang="fr-FR" sz="2200" b="1" dirty="0" smtClean="0">
                <a:solidFill>
                  <a:srgbClr val="6699FF"/>
                </a:solidFill>
                <a:latin typeface="+mn-lt"/>
              </a:rPr>
              <a:t>Système Qualité </a:t>
            </a:r>
            <a:r>
              <a:rPr lang="fr-FR" sz="2200" b="1" dirty="0" smtClean="0">
                <a:solidFill>
                  <a:srgbClr val="000000"/>
                </a:solidFill>
                <a:latin typeface="+mn-lt"/>
              </a:rPr>
              <a:t> </a:t>
            </a:r>
          </a:p>
          <a:p>
            <a:r>
              <a:rPr lang="fr-FR" sz="2200" dirty="0" smtClean="0">
                <a:solidFill>
                  <a:srgbClr val="000000"/>
                </a:solidFill>
                <a:latin typeface="+mn-lt"/>
              </a:rPr>
              <a:t>Dispositif organisationnel qui définit les responsabilités et les procédures ; structure documentaire qui permet la mise en œuvre de la politique qualité</a:t>
            </a:r>
          </a:p>
          <a:p>
            <a:endParaRPr lang="fr-FR" sz="2200" dirty="0" smtClean="0">
              <a:solidFill>
                <a:srgbClr val="000000"/>
              </a:solidFill>
              <a:latin typeface="+mn-lt"/>
            </a:endParaRPr>
          </a:p>
          <a:p>
            <a:r>
              <a:rPr lang="fr-FR" sz="2200" b="1" dirty="0" smtClean="0">
                <a:solidFill>
                  <a:srgbClr val="6699FF"/>
                </a:solidFill>
                <a:latin typeface="+mn-lt"/>
              </a:rPr>
              <a:t>Manuel Qualité</a:t>
            </a:r>
            <a:r>
              <a:rPr lang="fr-FR" sz="2200" b="1" dirty="0" smtClean="0">
                <a:solidFill>
                  <a:srgbClr val="000000"/>
                </a:solidFill>
                <a:latin typeface="+mn-lt"/>
              </a:rPr>
              <a:t> </a:t>
            </a:r>
          </a:p>
          <a:p>
            <a:r>
              <a:rPr lang="fr-FR" sz="2200" dirty="0" smtClean="0">
                <a:solidFill>
                  <a:srgbClr val="000000"/>
                </a:solidFill>
                <a:latin typeface="+mn-lt"/>
              </a:rPr>
              <a:t>Ensemble des procédures d’organisation, les méthodes, les techniques et les outils à utiliser pour atteindre un niveau de qualité satisfaisant</a:t>
            </a: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1" y="228600"/>
            <a:ext cx="7696200" cy="579438"/>
          </a:xfrm>
        </p:spPr>
        <p:txBody>
          <a:bodyPr>
            <a:noAutofit/>
          </a:bodyPr>
          <a:lstStyle/>
          <a:p>
            <a:r>
              <a:rPr lang="fr-FR" sz="2400" dirty="0" smtClean="0"/>
              <a:t>Mise en œuvre de l’Assurance et Contrôle Qualité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4FC0F-036B-47F7-8F84-7B1C7217D8DC}" type="datetime2">
              <a:rPr lang="fr-FR" smtClean="0"/>
              <a:pPr/>
              <a:t>lundi 28 février 2011</a:t>
            </a:fld>
            <a:endParaRPr lang="en-US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 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ISIMA 3 </a:t>
            </a:r>
            <a:endParaRPr lang="fr-FR"/>
          </a:p>
        </p:txBody>
      </p:sp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82575"/>
            <a:ext cx="7934325" cy="641350"/>
          </a:xfrm>
        </p:spPr>
        <p:txBody>
          <a:bodyPr>
            <a:normAutofit fontScale="90000"/>
          </a:bodyPr>
          <a:lstStyle/>
          <a:p>
            <a:r>
              <a:rPr lang="fr-FR" dirty="0"/>
              <a:t>CONCLUSION</a:t>
            </a:r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447800"/>
            <a:ext cx="7943088" cy="4800600"/>
          </a:xfrm>
        </p:spPr>
        <p:txBody>
          <a:bodyPr/>
          <a:lstStyle/>
          <a:p>
            <a:r>
              <a:rPr lang="fr-FR" dirty="0"/>
              <a:t>Ne pas confondre :</a:t>
            </a:r>
          </a:p>
          <a:p>
            <a:pPr lvl="1"/>
            <a:r>
              <a:rPr lang="fr-FR" dirty="0"/>
              <a:t>Processus de développement du logiciel =</a:t>
            </a:r>
          </a:p>
          <a:p>
            <a:pPr lvl="2"/>
            <a:r>
              <a:rPr lang="fr-FR" dirty="0"/>
              <a:t>Cycle de vie des applications,</a:t>
            </a:r>
          </a:p>
          <a:p>
            <a:pPr lvl="2"/>
            <a:r>
              <a:rPr lang="fr-FR" dirty="0"/>
              <a:t>Méthodes pour mener un projet de logiciel.</a:t>
            </a:r>
          </a:p>
          <a:p>
            <a:pPr lvl="1"/>
            <a:r>
              <a:rPr lang="fr-FR" dirty="0"/>
              <a:t>Démarches d’amélioration du processus =</a:t>
            </a:r>
          </a:p>
          <a:p>
            <a:pPr lvl="2"/>
            <a:r>
              <a:rPr lang="fr-FR" dirty="0"/>
              <a:t>Recommandations pour perfectionner la conduite des projets</a:t>
            </a:r>
          </a:p>
          <a:p>
            <a:pPr lvl="2"/>
            <a:r>
              <a:rPr lang="fr-FR" dirty="0"/>
              <a:t>Et obtenir la qualité du résultat.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47027-B9AD-4C2E-B4CA-607BDE552EB8}" type="datetime2">
              <a:rPr lang="fr-FR" smtClean="0"/>
              <a:pPr/>
              <a:t>lundi 28 février 2011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066800" y="1143000"/>
            <a:ext cx="7924800" cy="493236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fr-FR" sz="2400" b="1" dirty="0" smtClean="0">
                <a:solidFill>
                  <a:srgbClr val="6699FF"/>
                </a:solidFill>
                <a:latin typeface="+mn-lt"/>
              </a:rPr>
              <a:t>Qualité du produit</a:t>
            </a:r>
          </a:p>
          <a:p>
            <a:pPr lvl="1">
              <a:buFont typeface="Wingdings" pitchFamily="2" charset="2"/>
              <a:buChar char="ü"/>
            </a:pPr>
            <a:r>
              <a:rPr lang="fr-FR" sz="2400" dirty="0" smtClean="0">
                <a:solidFill>
                  <a:srgbClr val="000000"/>
                </a:solidFill>
                <a:latin typeface="+mn-lt"/>
              </a:rPr>
              <a:t>Relectures</a:t>
            </a:r>
          </a:p>
          <a:p>
            <a:pPr lvl="1">
              <a:buFont typeface="Wingdings" pitchFamily="2" charset="2"/>
              <a:buChar char="ü"/>
            </a:pPr>
            <a:r>
              <a:rPr lang="fr-FR" sz="2400" dirty="0" smtClean="0">
                <a:solidFill>
                  <a:srgbClr val="000000"/>
                </a:solidFill>
                <a:latin typeface="+mn-lt"/>
              </a:rPr>
              <a:t>Contrôles de cohérence entre documents</a:t>
            </a:r>
          </a:p>
          <a:p>
            <a:pPr lvl="1">
              <a:buFont typeface="Wingdings" pitchFamily="2" charset="2"/>
              <a:buChar char="ü"/>
            </a:pPr>
            <a:r>
              <a:rPr lang="fr-FR" sz="2400" dirty="0" smtClean="0">
                <a:solidFill>
                  <a:srgbClr val="000000"/>
                </a:solidFill>
                <a:latin typeface="+mn-lt"/>
              </a:rPr>
              <a:t>Vérification de la traçabilité</a:t>
            </a:r>
          </a:p>
          <a:p>
            <a:pPr lvl="1">
              <a:buFont typeface="Wingdings" pitchFamily="2" charset="2"/>
              <a:buChar char="ü"/>
            </a:pPr>
            <a:r>
              <a:rPr lang="fr-FR" sz="2400" dirty="0" smtClean="0">
                <a:solidFill>
                  <a:srgbClr val="000000"/>
                </a:solidFill>
                <a:latin typeface="+mn-lt"/>
              </a:rPr>
              <a:t>Revues par les pairs</a:t>
            </a:r>
          </a:p>
          <a:p>
            <a:pPr lvl="1">
              <a:buFont typeface="Wingdings" pitchFamily="2" charset="2"/>
              <a:buChar char="ü"/>
            </a:pPr>
            <a:r>
              <a:rPr lang="fr-FR" sz="2400" dirty="0" smtClean="0">
                <a:solidFill>
                  <a:srgbClr val="000000"/>
                </a:solidFill>
                <a:latin typeface="+mn-lt"/>
              </a:rPr>
              <a:t>Inspections de code</a:t>
            </a:r>
          </a:p>
          <a:p>
            <a:pPr lvl="1">
              <a:buFont typeface="Wingdings" pitchFamily="2" charset="2"/>
              <a:buChar char="ü"/>
            </a:pPr>
            <a:r>
              <a:rPr lang="fr-FR" sz="2400" dirty="0" smtClean="0">
                <a:solidFill>
                  <a:srgbClr val="000000"/>
                </a:solidFill>
                <a:latin typeface="+mn-lt"/>
              </a:rPr>
              <a:t>Audits</a:t>
            </a:r>
          </a:p>
          <a:p>
            <a:endParaRPr lang="fr-FR" sz="2400" b="1" dirty="0" smtClean="0">
              <a:solidFill>
                <a:srgbClr val="6699FF"/>
              </a:solidFill>
              <a:latin typeface="+mn-lt"/>
            </a:endParaRPr>
          </a:p>
          <a:p>
            <a:r>
              <a:rPr lang="fr-FR" sz="2400" b="1" dirty="0" smtClean="0">
                <a:solidFill>
                  <a:srgbClr val="6699FF"/>
                </a:solidFill>
                <a:latin typeface="+mn-lt"/>
              </a:rPr>
              <a:t>Qualité du processus</a:t>
            </a:r>
          </a:p>
          <a:p>
            <a:pPr lvl="1">
              <a:buFont typeface="Wingdings" pitchFamily="2" charset="2"/>
              <a:buChar char="ü"/>
            </a:pPr>
            <a:r>
              <a:rPr lang="fr-FR" sz="2400" dirty="0" smtClean="0">
                <a:solidFill>
                  <a:srgbClr val="000000"/>
                </a:solidFill>
                <a:latin typeface="+mn-lt"/>
              </a:rPr>
              <a:t>établie à partir des résultats des revues et inspections</a:t>
            </a:r>
          </a:p>
          <a:p>
            <a:pPr lvl="1">
              <a:buFont typeface="Wingdings" pitchFamily="2" charset="2"/>
              <a:buChar char="ü"/>
            </a:pPr>
            <a:r>
              <a:rPr lang="fr-FR" sz="2400" dirty="0" smtClean="0">
                <a:solidFill>
                  <a:srgbClr val="000000"/>
                </a:solidFill>
                <a:latin typeface="+mn-lt"/>
              </a:rPr>
              <a:t>Établie à partir du suivi des indicateurs définis dans le plan qualité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1" y="228600"/>
            <a:ext cx="7696200" cy="579438"/>
          </a:xfrm>
        </p:spPr>
        <p:txBody>
          <a:bodyPr>
            <a:noAutofit/>
          </a:bodyPr>
          <a:lstStyle/>
          <a:p>
            <a:r>
              <a:rPr lang="fr-FR" sz="3200" dirty="0" smtClean="0"/>
              <a:t>Suivi Qualité : 2 niveaux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4A091-FD2B-4C60-9176-95088D9EB989}" type="datetime2">
              <a:rPr lang="fr-FR" smtClean="0"/>
              <a:pPr/>
              <a:t>lundi 28 février 2011</a:t>
            </a:fld>
            <a:endParaRPr lang="en-US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 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066800" y="1295400"/>
            <a:ext cx="7864475" cy="4876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fr-FR" sz="2400" b="1" dirty="0" smtClean="0">
                <a:solidFill>
                  <a:srgbClr val="6699FF"/>
                </a:solidFill>
                <a:latin typeface="+mn-lt"/>
              </a:rPr>
              <a:t>Maîtrise de la Qualité </a:t>
            </a:r>
            <a:endParaRPr lang="fr-FR" sz="2400" b="1" dirty="0" smtClean="0"/>
          </a:p>
          <a:p>
            <a:r>
              <a:rPr lang="fr-FR" sz="2200" dirty="0" smtClean="0">
                <a:solidFill>
                  <a:srgbClr val="000000"/>
                </a:solidFill>
                <a:latin typeface="+mn-lt"/>
              </a:rPr>
              <a:t>Activités et techniques pour suivre un processus et éliminer les causes d’anomalies</a:t>
            </a:r>
          </a:p>
          <a:p>
            <a:endParaRPr lang="fr-FR" sz="2400" dirty="0" smtClean="0"/>
          </a:p>
          <a:p>
            <a:pPr lvl="0"/>
            <a:r>
              <a:rPr lang="fr-FR" sz="2400" b="1" dirty="0" smtClean="0">
                <a:solidFill>
                  <a:srgbClr val="6699FF"/>
                </a:solidFill>
                <a:latin typeface="Gill Sans MT"/>
              </a:rPr>
              <a:t>Assurance de la Qualité </a:t>
            </a:r>
          </a:p>
          <a:p>
            <a:pPr lvl="0"/>
            <a:r>
              <a:rPr lang="fr-FR" sz="2200" dirty="0" smtClean="0">
                <a:solidFill>
                  <a:srgbClr val="000000"/>
                </a:solidFill>
                <a:latin typeface="Gill Sans MT"/>
              </a:rPr>
              <a:t>Ensemble des activités préétablies et systématiques mises en œuvre dans le cadre du système qualité</a:t>
            </a:r>
          </a:p>
          <a:p>
            <a:endParaRPr lang="fr-FR" sz="2400" b="1" dirty="0" smtClean="0">
              <a:solidFill>
                <a:srgbClr val="6699FF"/>
              </a:solidFill>
              <a:latin typeface="+mn-lt"/>
            </a:endParaRPr>
          </a:p>
          <a:p>
            <a:r>
              <a:rPr lang="fr-FR" sz="2400" b="1" dirty="0" smtClean="0">
                <a:solidFill>
                  <a:srgbClr val="6699FF"/>
                </a:solidFill>
                <a:latin typeface="+mn-lt"/>
              </a:rPr>
              <a:t>Qualité du produit </a:t>
            </a:r>
            <a:endParaRPr lang="fr-FR" sz="2400" b="1" dirty="0" smtClean="0"/>
          </a:p>
          <a:p>
            <a:r>
              <a:rPr lang="fr-FR" sz="2200" dirty="0" smtClean="0">
                <a:solidFill>
                  <a:srgbClr val="000000"/>
                </a:solidFill>
                <a:latin typeface="+mn-lt"/>
              </a:rPr>
              <a:t>Ensemble des traits et caractéristiques d’un produit logiciel portant sur son aptitude à satisfaire des besoins exprimés et implicites</a:t>
            </a:r>
          </a:p>
          <a:p>
            <a:endParaRPr lang="fr-FR" sz="2400" dirty="0" smtClean="0"/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1" y="228600"/>
            <a:ext cx="7696200" cy="579438"/>
          </a:xfrm>
        </p:spPr>
        <p:txBody>
          <a:bodyPr>
            <a:noAutofit/>
          </a:bodyPr>
          <a:lstStyle/>
          <a:p>
            <a:r>
              <a:rPr lang="fr-FR" sz="2400" dirty="0" smtClean="0"/>
              <a:t>Mise en œuvre de l’Assurance et Contrôle Qualité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C2547-28BA-40E5-A7EE-441D7B2767BC}" type="datetime2">
              <a:rPr lang="fr-FR" smtClean="0"/>
              <a:pPr/>
              <a:t>lundi 28 février 2011</a:t>
            </a:fld>
            <a:endParaRPr lang="en-US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 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47" name="Rectangle 39"/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7883525" cy="48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FR" sz="3200" dirty="0"/>
              <a:t>MANAGEMENT DE LA QUALITÉ </a:t>
            </a:r>
            <a:r>
              <a:rPr lang="fr-FR" sz="1800" dirty="0"/>
              <a:t>(ISO 9000)</a:t>
            </a:r>
          </a:p>
        </p:txBody>
      </p:sp>
      <p:sp>
        <p:nvSpPr>
          <p:cNvPr id="17448" name="Rectangle 40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8253413" cy="5029200"/>
          </a:xfrm>
        </p:spPr>
        <p:txBody>
          <a:bodyPr>
            <a:normAutofit/>
          </a:bodyPr>
          <a:lstStyle/>
          <a:p>
            <a:pPr>
              <a:lnSpc>
                <a:spcPct val="140000"/>
              </a:lnSpc>
            </a:pPr>
            <a:r>
              <a:rPr lang="fr-FR" sz="2400" dirty="0">
                <a:solidFill>
                  <a:srgbClr val="FF0000"/>
                </a:solidFill>
              </a:rPr>
              <a:t>Planification de la qualité</a:t>
            </a:r>
            <a:r>
              <a:rPr lang="fr-FR" sz="2000" dirty="0"/>
              <a:t>, dispositions prises a priori :</a:t>
            </a:r>
          </a:p>
          <a:p>
            <a:pPr lvl="1">
              <a:lnSpc>
                <a:spcPct val="140000"/>
              </a:lnSpc>
            </a:pPr>
            <a:r>
              <a:rPr lang="fr-FR" sz="1800" dirty="0"/>
              <a:t>Politiques, ressources, technologies, normes, critères, coûts</a:t>
            </a:r>
          </a:p>
          <a:p>
            <a:pPr>
              <a:lnSpc>
                <a:spcPct val="140000"/>
              </a:lnSpc>
            </a:pPr>
            <a:r>
              <a:rPr lang="fr-FR" sz="2400" dirty="0">
                <a:solidFill>
                  <a:srgbClr val="FF0000"/>
                </a:solidFill>
              </a:rPr>
              <a:t>Maîtrise de la qualité</a:t>
            </a:r>
            <a:r>
              <a:rPr lang="fr-FR" sz="2000" dirty="0">
                <a:solidFill>
                  <a:srgbClr val="FF0000"/>
                </a:solidFill>
              </a:rPr>
              <a:t> </a:t>
            </a:r>
            <a:r>
              <a:rPr lang="fr-FR" sz="2000" dirty="0"/>
              <a:t>: techniques et activités opérationnelles pour satisfaire aux exigences de qualité</a:t>
            </a:r>
          </a:p>
          <a:p>
            <a:pPr lvl="1">
              <a:lnSpc>
                <a:spcPct val="140000"/>
              </a:lnSpc>
            </a:pPr>
            <a:r>
              <a:rPr lang="fr-FR" sz="1800" dirty="0"/>
              <a:t>Les règles de production sont déduites des critères,</a:t>
            </a:r>
          </a:p>
          <a:p>
            <a:pPr>
              <a:lnSpc>
                <a:spcPct val="140000"/>
              </a:lnSpc>
            </a:pPr>
            <a:r>
              <a:rPr lang="fr-FR" sz="2400" dirty="0">
                <a:solidFill>
                  <a:srgbClr val="FF0000"/>
                </a:solidFill>
              </a:rPr>
              <a:t>Contrôle qualité</a:t>
            </a:r>
            <a:r>
              <a:rPr lang="fr-FR" sz="2000" dirty="0">
                <a:solidFill>
                  <a:srgbClr val="FF0000"/>
                </a:solidFill>
              </a:rPr>
              <a:t>  </a:t>
            </a:r>
            <a:r>
              <a:rPr lang="fr-FR" sz="1400" dirty="0"/>
              <a:t>(ISO 9002) </a:t>
            </a:r>
            <a:r>
              <a:rPr lang="fr-FR" sz="2000" dirty="0"/>
              <a:t>: activités systématiques mises en œuvre pour s’assurer qu'une entité satisfait aux critères (certification)</a:t>
            </a:r>
          </a:p>
          <a:p>
            <a:pPr lvl="1">
              <a:lnSpc>
                <a:spcPct val="140000"/>
              </a:lnSpc>
            </a:pPr>
            <a:r>
              <a:rPr lang="fr-FR" sz="1800" dirty="0"/>
              <a:t>Constate les résultats visés par des actions de vérification.</a:t>
            </a:r>
          </a:p>
          <a:p>
            <a:pPr>
              <a:lnSpc>
                <a:spcPct val="140000"/>
              </a:lnSpc>
            </a:pPr>
            <a:r>
              <a:rPr lang="fr-FR" sz="2400" dirty="0">
                <a:solidFill>
                  <a:srgbClr val="FF0000"/>
                </a:solidFill>
              </a:rPr>
              <a:t>Amélioration de la qualité</a:t>
            </a:r>
            <a:r>
              <a:rPr lang="fr-FR" sz="2000" dirty="0">
                <a:solidFill>
                  <a:srgbClr val="FF0000"/>
                </a:solidFill>
              </a:rPr>
              <a:t> </a:t>
            </a:r>
            <a:r>
              <a:rPr lang="fr-FR" sz="1400" dirty="0"/>
              <a:t>(ISO 9001)</a:t>
            </a:r>
            <a:r>
              <a:rPr lang="fr-FR" sz="2000" dirty="0"/>
              <a:t> dans le cadre du système qualité.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BE9CB-E449-4F0B-A1A1-F58C8AA09B62}" type="datetime2">
              <a:rPr lang="fr-FR" smtClean="0"/>
              <a:pPr/>
              <a:t>lundi 28 février 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 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4" name="Rectangle 54"/>
          <p:cNvSpPr>
            <a:spLocks noChangeArrowheads="1"/>
          </p:cNvSpPr>
          <p:nvPr/>
        </p:nvSpPr>
        <p:spPr bwMode="auto">
          <a:xfrm>
            <a:off x="6829425" y="4230688"/>
            <a:ext cx="1155700" cy="1035050"/>
          </a:xfrm>
          <a:prstGeom prst="rect">
            <a:avLst/>
          </a:prstGeom>
          <a:solidFill>
            <a:schemeClr val="tx1"/>
          </a:solidFill>
          <a:ln w="28575">
            <a:solidFill>
              <a:srgbClr val="FA7F2C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/>
            <a:r>
              <a:rPr lang="fr-FR" b="0">
                <a:solidFill>
                  <a:schemeClr val="bg1"/>
                </a:solidFill>
                <a:latin typeface="Impact" pitchFamily="34" charset="0"/>
              </a:rPr>
              <a:t>PLAN d’AQL du projet X</a:t>
            </a:r>
          </a:p>
        </p:txBody>
      </p:sp>
      <p:sp>
        <p:nvSpPr>
          <p:cNvPr id="20540" name="Rectangle 60"/>
          <p:cNvSpPr>
            <a:spLocks noGrp="1" noChangeArrowheads="1"/>
          </p:cNvSpPr>
          <p:nvPr>
            <p:ph type="title"/>
          </p:nvPr>
        </p:nvSpPr>
        <p:spPr>
          <a:xfrm>
            <a:off x="1066799" y="265113"/>
            <a:ext cx="7840663" cy="579437"/>
          </a:xfrm>
        </p:spPr>
        <p:txBody>
          <a:bodyPr>
            <a:normAutofit/>
          </a:bodyPr>
          <a:lstStyle/>
          <a:p>
            <a:r>
              <a:rPr lang="fr-FR" sz="3200" dirty="0" smtClean="0"/>
              <a:t>Organisation : Manuel et Plan Qualité</a:t>
            </a:r>
            <a:endParaRPr lang="fr-FR" sz="3200" dirty="0"/>
          </a:p>
        </p:txBody>
      </p:sp>
      <p:sp>
        <p:nvSpPr>
          <p:cNvPr id="20485" name="AutoShape 5"/>
          <p:cNvSpPr>
            <a:spLocks noChangeArrowheads="1"/>
          </p:cNvSpPr>
          <p:nvPr/>
        </p:nvSpPr>
        <p:spPr bwMode="auto">
          <a:xfrm>
            <a:off x="1539875" y="1873250"/>
            <a:ext cx="1428750" cy="896938"/>
          </a:xfrm>
          <a:prstGeom prst="cloudCallout">
            <a:avLst>
              <a:gd name="adj1" fmla="val -43778"/>
              <a:gd name="adj2" fmla="val 45750"/>
            </a:avLst>
          </a:prstGeom>
          <a:solidFill>
            <a:schemeClr val="tx1"/>
          </a:solidFill>
          <a:ln w="25400">
            <a:solidFill>
              <a:srgbClr val="FF8235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3687763" y="4408488"/>
            <a:ext cx="2427287" cy="600075"/>
          </a:xfrm>
          <a:prstGeom prst="rect">
            <a:avLst/>
          </a:prstGeom>
          <a:solidFill>
            <a:srgbClr val="F3FFF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3687763" y="4410075"/>
            <a:ext cx="2427287" cy="596900"/>
          </a:xfrm>
          <a:prstGeom prst="rect">
            <a:avLst/>
          </a:prstGeom>
          <a:solidFill>
            <a:srgbClr val="FFFFFF"/>
          </a:solidFill>
          <a:ln w="25400">
            <a:solidFill>
              <a:srgbClr val="FF8235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3359150" y="3230563"/>
            <a:ext cx="1428750" cy="600075"/>
          </a:xfrm>
          <a:prstGeom prst="rect">
            <a:avLst/>
          </a:prstGeom>
          <a:solidFill>
            <a:srgbClr val="FFFFFF"/>
          </a:solidFill>
          <a:ln w="9525">
            <a:solidFill>
              <a:srgbClr val="FF8235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3359150" y="3219450"/>
            <a:ext cx="1428750" cy="5969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1539875" y="4408488"/>
            <a:ext cx="1428750" cy="60007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1539875" y="4410075"/>
            <a:ext cx="1428750" cy="596900"/>
          </a:xfrm>
          <a:prstGeom prst="rect">
            <a:avLst/>
          </a:prstGeom>
          <a:noFill/>
          <a:ln w="25400">
            <a:solidFill>
              <a:srgbClr val="FF8235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1881188" y="2101850"/>
            <a:ext cx="8810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sz="1600" b="0">
                <a:solidFill>
                  <a:schemeClr val="bg1"/>
                </a:solidFill>
                <a:latin typeface="Impact" pitchFamily="34" charset="0"/>
              </a:rPr>
              <a:t>POLITIQUE  </a:t>
            </a:r>
          </a:p>
        </p:txBody>
      </p:sp>
      <p:sp>
        <p:nvSpPr>
          <p:cNvPr id="20493" name="Rectangle 13"/>
          <p:cNvSpPr>
            <a:spLocks noChangeArrowheads="1"/>
          </p:cNvSpPr>
          <p:nvPr/>
        </p:nvSpPr>
        <p:spPr bwMode="auto">
          <a:xfrm>
            <a:off x="2073275" y="2374900"/>
            <a:ext cx="4429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sz="1600" b="0">
                <a:solidFill>
                  <a:schemeClr val="bg1"/>
                </a:solidFill>
                <a:latin typeface="Impact" pitchFamily="34" charset="0"/>
              </a:rPr>
              <a:t>D'AQL</a:t>
            </a:r>
          </a:p>
        </p:txBody>
      </p:sp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1604963" y="4564063"/>
            <a:ext cx="1261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sz="1800" b="0" dirty="0">
                <a:latin typeface="Impact" pitchFamily="34" charset="0"/>
              </a:rPr>
              <a:t>MANUEL D'AQL</a:t>
            </a:r>
            <a:endParaRPr lang="fr-FR" sz="1600" b="0" dirty="0">
              <a:latin typeface="Impact" pitchFamily="34" charset="0"/>
            </a:endParaRPr>
          </a:p>
        </p:txBody>
      </p:sp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3486150" y="3257550"/>
            <a:ext cx="1162050" cy="244475"/>
            <a:chOff x="684" y="2424"/>
            <a:chExt cx="732" cy="154"/>
          </a:xfrm>
        </p:grpSpPr>
        <p:sp>
          <p:nvSpPr>
            <p:cNvPr id="20495" name="Rectangle 15"/>
            <p:cNvSpPr>
              <a:spLocks noChangeArrowheads="1"/>
            </p:cNvSpPr>
            <p:nvPr/>
          </p:nvSpPr>
          <p:spPr bwMode="auto">
            <a:xfrm>
              <a:off x="684" y="2424"/>
              <a:ext cx="55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fr-FR" sz="1600" b="0">
                  <a:solidFill>
                    <a:schemeClr val="bg1"/>
                  </a:solidFill>
                  <a:latin typeface="Impact" pitchFamily="34" charset="0"/>
                </a:rPr>
                <a:t>STANDARD </a:t>
              </a:r>
            </a:p>
          </p:txBody>
        </p:sp>
        <p:sp>
          <p:nvSpPr>
            <p:cNvPr id="20496" name="Rectangle 16"/>
            <p:cNvSpPr>
              <a:spLocks noChangeArrowheads="1"/>
            </p:cNvSpPr>
            <p:nvPr/>
          </p:nvSpPr>
          <p:spPr bwMode="auto">
            <a:xfrm>
              <a:off x="1177" y="2424"/>
              <a:ext cx="23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fr-FR" sz="1600" b="0">
                  <a:solidFill>
                    <a:schemeClr val="bg1"/>
                  </a:solidFill>
                  <a:latin typeface="Impact" pitchFamily="34" charset="0"/>
                </a:rPr>
                <a:t>    DE </a:t>
              </a:r>
            </a:p>
          </p:txBody>
        </p:sp>
      </p:grpSp>
      <p:sp>
        <p:nvSpPr>
          <p:cNvPr id="20497" name="Rectangle 17"/>
          <p:cNvSpPr>
            <a:spLocks noChangeArrowheads="1"/>
          </p:cNvSpPr>
          <p:nvPr/>
        </p:nvSpPr>
        <p:spPr bwMode="auto">
          <a:xfrm>
            <a:off x="3609975" y="3481388"/>
            <a:ext cx="88517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sz="1600" b="0" dirty="0">
                <a:latin typeface="Impact" pitchFamily="34" charset="0"/>
              </a:rPr>
              <a:t>PLAN D'AQL</a:t>
            </a:r>
          </a:p>
        </p:txBody>
      </p:sp>
      <p:grpSp>
        <p:nvGrpSpPr>
          <p:cNvPr id="3" name="Group 50"/>
          <p:cNvGrpSpPr>
            <a:grpSpLocks/>
          </p:cNvGrpSpPr>
          <p:nvPr/>
        </p:nvGrpSpPr>
        <p:grpSpPr bwMode="auto">
          <a:xfrm>
            <a:off x="3800475" y="4435475"/>
            <a:ext cx="2171700" cy="244475"/>
            <a:chOff x="2978" y="3742"/>
            <a:chExt cx="1368" cy="154"/>
          </a:xfrm>
        </p:grpSpPr>
        <p:sp>
          <p:nvSpPr>
            <p:cNvPr id="20498" name="Rectangle 18"/>
            <p:cNvSpPr>
              <a:spLocks noChangeArrowheads="1"/>
            </p:cNvSpPr>
            <p:nvPr/>
          </p:nvSpPr>
          <p:spPr bwMode="auto">
            <a:xfrm>
              <a:off x="2978" y="3742"/>
              <a:ext cx="104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fr-FR" sz="1600" b="0" dirty="0">
                  <a:latin typeface="Impact" pitchFamily="34" charset="0"/>
                </a:rPr>
                <a:t>ASSURANCE QUALITE </a:t>
              </a:r>
            </a:p>
          </p:txBody>
        </p:sp>
        <p:sp>
          <p:nvSpPr>
            <p:cNvPr id="20499" name="Rectangle 19"/>
            <p:cNvSpPr>
              <a:spLocks noChangeArrowheads="1"/>
            </p:cNvSpPr>
            <p:nvPr/>
          </p:nvSpPr>
          <p:spPr bwMode="auto">
            <a:xfrm>
              <a:off x="3912" y="3742"/>
              <a:ext cx="43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fr-FR" sz="1600" b="0">
                  <a:solidFill>
                    <a:schemeClr val="bg1"/>
                  </a:solidFill>
                  <a:latin typeface="Impact" pitchFamily="34" charset="0"/>
                </a:rPr>
                <a:t>      POUR </a:t>
              </a:r>
            </a:p>
          </p:txBody>
        </p:sp>
      </p:grpSp>
      <p:sp>
        <p:nvSpPr>
          <p:cNvPr id="20500" name="Rectangle 20"/>
          <p:cNvSpPr>
            <a:spLocks noChangeArrowheads="1"/>
          </p:cNvSpPr>
          <p:nvPr/>
        </p:nvSpPr>
        <p:spPr bwMode="auto">
          <a:xfrm>
            <a:off x="4205288" y="4737100"/>
            <a:ext cx="15224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sz="1600" b="0" dirty="0">
                <a:solidFill>
                  <a:schemeClr val="bg1"/>
                </a:solidFill>
                <a:latin typeface="Impact" pitchFamily="34" charset="0"/>
              </a:rPr>
              <a:t>UN </a:t>
            </a:r>
            <a:r>
              <a:rPr lang="fr-FR" sz="1600" b="0" dirty="0">
                <a:latin typeface="Impact" pitchFamily="34" charset="0"/>
              </a:rPr>
              <a:t>PROJET X DONNE</a:t>
            </a:r>
          </a:p>
        </p:txBody>
      </p:sp>
      <p:sp>
        <p:nvSpPr>
          <p:cNvPr id="20501" name="Rectangle 21"/>
          <p:cNvSpPr>
            <a:spLocks noChangeArrowheads="1"/>
          </p:cNvSpPr>
          <p:nvPr/>
        </p:nvSpPr>
        <p:spPr bwMode="auto">
          <a:xfrm>
            <a:off x="4624388" y="1687513"/>
            <a:ext cx="7715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sz="1600" b="0">
                <a:latin typeface="Impact" pitchFamily="34" charset="0"/>
              </a:rPr>
              <a:t>CLAUSES  </a:t>
            </a:r>
          </a:p>
        </p:txBody>
      </p:sp>
      <p:sp>
        <p:nvSpPr>
          <p:cNvPr id="20502" name="Rectangle 22"/>
          <p:cNvSpPr>
            <a:spLocks noChangeArrowheads="1"/>
          </p:cNvSpPr>
          <p:nvPr/>
        </p:nvSpPr>
        <p:spPr bwMode="auto">
          <a:xfrm>
            <a:off x="4672013" y="1939925"/>
            <a:ext cx="6762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sz="1600" b="0">
                <a:latin typeface="Impact" pitchFamily="34" charset="0"/>
              </a:rPr>
              <a:t>QUALITE </a:t>
            </a:r>
          </a:p>
        </p:txBody>
      </p:sp>
      <p:sp>
        <p:nvSpPr>
          <p:cNvPr id="20503" name="Rectangle 23"/>
          <p:cNvSpPr>
            <a:spLocks noChangeArrowheads="1"/>
          </p:cNvSpPr>
          <p:nvPr/>
        </p:nvSpPr>
        <p:spPr bwMode="auto">
          <a:xfrm>
            <a:off x="4741863" y="2193925"/>
            <a:ext cx="5365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sz="1600" b="0">
                <a:latin typeface="Impact" pitchFamily="34" charset="0"/>
              </a:rPr>
              <a:t>CLIENT</a:t>
            </a:r>
          </a:p>
        </p:txBody>
      </p:sp>
      <p:sp>
        <p:nvSpPr>
          <p:cNvPr id="20504" name="Rectangle 24"/>
          <p:cNvSpPr>
            <a:spLocks noChangeArrowheads="1"/>
          </p:cNvSpPr>
          <p:nvPr/>
        </p:nvSpPr>
        <p:spPr bwMode="auto">
          <a:xfrm>
            <a:off x="5521325" y="1827213"/>
            <a:ext cx="990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sz="1600" b="0">
                <a:latin typeface="Impact" pitchFamily="34" charset="0"/>
              </a:rPr>
              <a:t>STANDARDS </a:t>
            </a:r>
          </a:p>
        </p:txBody>
      </p:sp>
      <p:sp>
        <p:nvSpPr>
          <p:cNvPr id="20505" name="Rectangle 25"/>
          <p:cNvSpPr>
            <a:spLocks noChangeArrowheads="1"/>
          </p:cNvSpPr>
          <p:nvPr/>
        </p:nvSpPr>
        <p:spPr bwMode="auto">
          <a:xfrm>
            <a:off x="5581650" y="2100263"/>
            <a:ext cx="8509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fr-FR" sz="1600" b="0">
                <a:latin typeface="Impact" pitchFamily="34" charset="0"/>
              </a:rPr>
              <a:t>EXISTANTS</a:t>
            </a:r>
          </a:p>
        </p:txBody>
      </p:sp>
      <p:sp>
        <p:nvSpPr>
          <p:cNvPr id="20507" name="Line 27"/>
          <p:cNvSpPr>
            <a:spLocks noChangeShapeType="1"/>
          </p:cNvSpPr>
          <p:nvPr/>
        </p:nvSpPr>
        <p:spPr bwMode="auto">
          <a:xfrm>
            <a:off x="5002213" y="2673350"/>
            <a:ext cx="1587" cy="1708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0510" name="Line 30"/>
          <p:cNvSpPr>
            <a:spLocks noChangeShapeType="1"/>
          </p:cNvSpPr>
          <p:nvPr/>
        </p:nvSpPr>
        <p:spPr bwMode="auto">
          <a:xfrm>
            <a:off x="5951538" y="2536825"/>
            <a:ext cx="1587" cy="18446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3990975" y="2320925"/>
            <a:ext cx="101600" cy="896938"/>
            <a:chOff x="2824" y="1616"/>
            <a:chExt cx="64" cy="565"/>
          </a:xfrm>
        </p:grpSpPr>
        <p:sp>
          <p:nvSpPr>
            <p:cNvPr id="20512" name="Freeform 32"/>
            <p:cNvSpPr>
              <a:spLocks/>
            </p:cNvSpPr>
            <p:nvPr/>
          </p:nvSpPr>
          <p:spPr bwMode="auto">
            <a:xfrm>
              <a:off x="2824" y="2068"/>
              <a:ext cx="64" cy="113"/>
            </a:xfrm>
            <a:custGeom>
              <a:avLst/>
              <a:gdLst/>
              <a:ahLst/>
              <a:cxnLst>
                <a:cxn ang="0">
                  <a:pos x="32" y="113"/>
                </a:cxn>
                <a:cxn ang="0">
                  <a:pos x="0" y="0"/>
                </a:cxn>
                <a:cxn ang="0">
                  <a:pos x="32" y="0"/>
                </a:cxn>
                <a:cxn ang="0">
                  <a:pos x="64" y="0"/>
                </a:cxn>
                <a:cxn ang="0">
                  <a:pos x="32" y="113"/>
                </a:cxn>
              </a:cxnLst>
              <a:rect l="0" t="0" r="r" b="b"/>
              <a:pathLst>
                <a:path w="64" h="113">
                  <a:moveTo>
                    <a:pt x="32" y="113"/>
                  </a:moveTo>
                  <a:lnTo>
                    <a:pt x="0" y="0"/>
                  </a:lnTo>
                  <a:lnTo>
                    <a:pt x="32" y="0"/>
                  </a:lnTo>
                  <a:lnTo>
                    <a:pt x="64" y="0"/>
                  </a:lnTo>
                  <a:lnTo>
                    <a:pt x="32" y="1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0513" name="Line 33"/>
            <p:cNvSpPr>
              <a:spLocks noChangeShapeType="1"/>
            </p:cNvSpPr>
            <p:nvPr/>
          </p:nvSpPr>
          <p:spPr bwMode="auto">
            <a:xfrm>
              <a:off x="2856" y="1616"/>
              <a:ext cx="1" cy="45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" name="Group 37"/>
          <p:cNvGrpSpPr>
            <a:grpSpLocks/>
          </p:cNvGrpSpPr>
          <p:nvPr/>
        </p:nvGrpSpPr>
        <p:grpSpPr bwMode="auto">
          <a:xfrm>
            <a:off x="2197100" y="2616200"/>
            <a:ext cx="114300" cy="1792288"/>
            <a:chOff x="1486" y="1802"/>
            <a:chExt cx="72" cy="1129"/>
          </a:xfrm>
        </p:grpSpPr>
        <p:sp>
          <p:nvSpPr>
            <p:cNvPr id="20515" name="Freeform 35"/>
            <p:cNvSpPr>
              <a:spLocks/>
            </p:cNvSpPr>
            <p:nvPr/>
          </p:nvSpPr>
          <p:spPr bwMode="auto">
            <a:xfrm>
              <a:off x="1486" y="2818"/>
              <a:ext cx="72" cy="113"/>
            </a:xfrm>
            <a:custGeom>
              <a:avLst/>
              <a:gdLst/>
              <a:ahLst/>
              <a:cxnLst>
                <a:cxn ang="0">
                  <a:pos x="40" y="113"/>
                </a:cxn>
                <a:cxn ang="0">
                  <a:pos x="0" y="0"/>
                </a:cxn>
                <a:cxn ang="0">
                  <a:pos x="40" y="0"/>
                </a:cxn>
                <a:cxn ang="0">
                  <a:pos x="72" y="0"/>
                </a:cxn>
                <a:cxn ang="0">
                  <a:pos x="40" y="113"/>
                </a:cxn>
              </a:cxnLst>
              <a:rect l="0" t="0" r="r" b="b"/>
              <a:pathLst>
                <a:path w="72" h="113">
                  <a:moveTo>
                    <a:pt x="40" y="113"/>
                  </a:moveTo>
                  <a:lnTo>
                    <a:pt x="0" y="0"/>
                  </a:lnTo>
                  <a:lnTo>
                    <a:pt x="40" y="0"/>
                  </a:lnTo>
                  <a:lnTo>
                    <a:pt x="72" y="0"/>
                  </a:lnTo>
                  <a:lnTo>
                    <a:pt x="40" y="1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0516" name="Line 36"/>
            <p:cNvSpPr>
              <a:spLocks noChangeShapeType="1"/>
            </p:cNvSpPr>
            <p:nvPr/>
          </p:nvSpPr>
          <p:spPr bwMode="auto">
            <a:xfrm>
              <a:off x="1526" y="1802"/>
              <a:ext cx="1" cy="10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20518" name="Line 38"/>
          <p:cNvSpPr>
            <a:spLocks noChangeShapeType="1"/>
          </p:cNvSpPr>
          <p:nvPr/>
        </p:nvSpPr>
        <p:spPr bwMode="auto">
          <a:xfrm>
            <a:off x="2968625" y="2320925"/>
            <a:ext cx="1073150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0519" name="Freeform 39"/>
          <p:cNvSpPr>
            <a:spLocks/>
          </p:cNvSpPr>
          <p:nvPr/>
        </p:nvSpPr>
        <p:spPr bwMode="auto">
          <a:xfrm>
            <a:off x="3990975" y="4229100"/>
            <a:ext cx="101600" cy="179388"/>
          </a:xfrm>
          <a:custGeom>
            <a:avLst/>
            <a:gdLst/>
            <a:ahLst/>
            <a:cxnLst>
              <a:cxn ang="0">
                <a:pos x="32" y="113"/>
              </a:cxn>
              <a:cxn ang="0">
                <a:pos x="0" y="0"/>
              </a:cxn>
              <a:cxn ang="0">
                <a:pos x="32" y="0"/>
              </a:cxn>
              <a:cxn ang="0">
                <a:pos x="64" y="0"/>
              </a:cxn>
              <a:cxn ang="0">
                <a:pos x="32" y="113"/>
              </a:cxn>
            </a:cxnLst>
            <a:rect l="0" t="0" r="r" b="b"/>
            <a:pathLst>
              <a:path w="64" h="113">
                <a:moveTo>
                  <a:pt x="32" y="113"/>
                </a:moveTo>
                <a:lnTo>
                  <a:pt x="0" y="0"/>
                </a:lnTo>
                <a:lnTo>
                  <a:pt x="32" y="0"/>
                </a:lnTo>
                <a:lnTo>
                  <a:pt x="64" y="0"/>
                </a:lnTo>
                <a:lnTo>
                  <a:pt x="32" y="113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0520" name="Line 40"/>
          <p:cNvSpPr>
            <a:spLocks noChangeShapeType="1"/>
          </p:cNvSpPr>
          <p:nvPr/>
        </p:nvSpPr>
        <p:spPr bwMode="auto">
          <a:xfrm>
            <a:off x="4041775" y="3843338"/>
            <a:ext cx="1588" cy="4111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0526" name="Rectangle 46"/>
          <p:cNvSpPr>
            <a:spLocks noChangeArrowheads="1"/>
          </p:cNvSpPr>
          <p:nvPr/>
        </p:nvSpPr>
        <p:spPr bwMode="auto">
          <a:xfrm>
            <a:off x="7153275" y="4578350"/>
            <a:ext cx="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endParaRPr lang="fr-FR" sz="1600" b="0">
              <a:latin typeface="Impact" pitchFamily="34" charset="0"/>
            </a:endParaRPr>
          </a:p>
        </p:txBody>
      </p:sp>
      <p:sp>
        <p:nvSpPr>
          <p:cNvPr id="20532" name="AutoShape 52"/>
          <p:cNvSpPr>
            <a:spLocks noChangeArrowheads="1"/>
          </p:cNvSpPr>
          <p:nvPr/>
        </p:nvSpPr>
        <p:spPr bwMode="auto">
          <a:xfrm>
            <a:off x="1066800" y="1219200"/>
            <a:ext cx="7264400" cy="42164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20533" name="Text Box 53"/>
          <p:cNvSpPr txBox="1">
            <a:spLocks noChangeArrowheads="1"/>
          </p:cNvSpPr>
          <p:nvPr/>
        </p:nvSpPr>
        <p:spPr bwMode="auto">
          <a:xfrm>
            <a:off x="1306513" y="1346200"/>
            <a:ext cx="1366837" cy="42703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2200" b="0">
                <a:latin typeface="Impact" pitchFamily="34" charset="0"/>
              </a:rPr>
              <a:t>Entreprise</a:t>
            </a:r>
          </a:p>
        </p:txBody>
      </p:sp>
      <p:sp>
        <p:nvSpPr>
          <p:cNvPr id="20535" name="Line 55"/>
          <p:cNvSpPr>
            <a:spLocks noChangeShapeType="1"/>
          </p:cNvSpPr>
          <p:nvPr/>
        </p:nvSpPr>
        <p:spPr bwMode="auto">
          <a:xfrm>
            <a:off x="6121400" y="4692650"/>
            <a:ext cx="698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20536" name="AutoShape 56"/>
          <p:cNvSpPr>
            <a:spLocks noChangeArrowheads="1"/>
          </p:cNvSpPr>
          <p:nvPr/>
        </p:nvSpPr>
        <p:spPr bwMode="auto">
          <a:xfrm>
            <a:off x="6172200" y="2806685"/>
            <a:ext cx="1943100" cy="1023969"/>
          </a:xfrm>
          <a:prstGeom prst="wedgeRoundRectCallout">
            <a:avLst>
              <a:gd name="adj1" fmla="val 5472"/>
              <a:gd name="adj2" fmla="val 79829"/>
              <a:gd name="adj3" fmla="val 16667"/>
            </a:avLst>
          </a:prstGeom>
          <a:solidFill>
            <a:srgbClr val="FFFFFF"/>
          </a:solidFill>
          <a:ln w="28575">
            <a:solidFill>
              <a:srgbClr val="FF8235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/>
            <a:r>
              <a:rPr lang="fr-FR" sz="1800" b="0" dirty="0">
                <a:latin typeface="Impact" pitchFamily="34" charset="0"/>
              </a:rPr>
              <a:t>Tâches et </a:t>
            </a:r>
          </a:p>
          <a:p>
            <a:pPr eaLnBrk="0" hangingPunct="0"/>
            <a:r>
              <a:rPr lang="fr-FR" sz="1800" b="0" dirty="0">
                <a:latin typeface="Impact" pitchFamily="34" charset="0"/>
              </a:rPr>
              <a:t>responsabilités :</a:t>
            </a:r>
          </a:p>
          <a:p>
            <a:pPr eaLnBrk="0" hangingPunct="0"/>
            <a:r>
              <a:rPr lang="fr-FR" sz="1800" b="0" dirty="0">
                <a:latin typeface="Impact" pitchFamily="34" charset="0"/>
              </a:rPr>
              <a:t>impact financier</a:t>
            </a:r>
          </a:p>
        </p:txBody>
      </p:sp>
      <p:sp>
        <p:nvSpPr>
          <p:cNvPr id="20539" name="Line 59"/>
          <p:cNvSpPr>
            <a:spLocks noChangeShapeType="1"/>
          </p:cNvSpPr>
          <p:nvPr/>
        </p:nvSpPr>
        <p:spPr bwMode="auto">
          <a:xfrm>
            <a:off x="2959100" y="4679950"/>
            <a:ext cx="711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20541" name="Text Box 61"/>
          <p:cNvSpPr txBox="1">
            <a:spLocks noChangeArrowheads="1"/>
          </p:cNvSpPr>
          <p:nvPr/>
        </p:nvSpPr>
        <p:spPr bwMode="auto">
          <a:xfrm>
            <a:off x="1295400" y="5410200"/>
            <a:ext cx="7543800" cy="92551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Ils servent </a:t>
            </a:r>
          </a:p>
          <a:p>
            <a:pPr lvl="1">
              <a:buFontTx/>
              <a:buChar char="•"/>
            </a:pPr>
            <a:r>
              <a:rPr lang="fr-FR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aux nouveaux arrivants et aux organismes certificateurs.</a:t>
            </a:r>
          </a:p>
          <a:p>
            <a:pPr lvl="1">
              <a:buFontTx/>
              <a:buChar char="•"/>
            </a:pPr>
            <a:r>
              <a:rPr lang="fr-FR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à démontrer l’existence d’un système qualité avant une certification.</a:t>
            </a:r>
          </a:p>
        </p:txBody>
      </p:sp>
      <p:sp>
        <p:nvSpPr>
          <p:cNvPr id="47" name="Espace réservé de la date 4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ADA2-4955-40ED-9E06-3BF357AA9640}" type="datetime2">
              <a:rPr lang="fr-FR" smtClean="0"/>
              <a:pPr/>
              <a:t>lundi 28 février 2011</a:t>
            </a:fld>
            <a:endParaRPr lang="en-US"/>
          </a:p>
        </p:txBody>
      </p:sp>
      <p:sp>
        <p:nvSpPr>
          <p:cNvPr id="48" name="Espace réservé du pied de page 4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 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7" name="Rectangle 9"/>
          <p:cNvSpPr>
            <a:spLocks noGrp="1" noChangeArrowheads="1"/>
          </p:cNvSpPr>
          <p:nvPr>
            <p:ph type="title"/>
          </p:nvPr>
        </p:nvSpPr>
        <p:spPr>
          <a:xfrm>
            <a:off x="990600" y="320675"/>
            <a:ext cx="7934325" cy="579438"/>
          </a:xfrm>
        </p:spPr>
        <p:txBody>
          <a:bodyPr/>
          <a:lstStyle/>
          <a:p>
            <a:r>
              <a:rPr lang="fr-FR" sz="3200" dirty="0" smtClean="0"/>
              <a:t>L’équipe  d’Assurance Qualité</a:t>
            </a:r>
            <a:endParaRPr lang="fr-FR" sz="3200" dirty="0"/>
          </a:p>
        </p:txBody>
      </p:sp>
      <p:sp>
        <p:nvSpPr>
          <p:cNvPr id="114698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609600" y="1947863"/>
            <a:ext cx="8299450" cy="41148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fr-FR" sz="2400" dirty="0"/>
              <a:t>meilleures pratiques : connaissances acquises après un grand nombre d’essais et d’erreurs,</a:t>
            </a:r>
          </a:p>
          <a:p>
            <a:pPr lvl="1">
              <a:lnSpc>
                <a:spcPct val="120000"/>
              </a:lnSpc>
            </a:pPr>
            <a:r>
              <a:rPr lang="fr-FR" sz="2000" dirty="0"/>
              <a:t>Éviter de réitérer les mêmes erreurs </a:t>
            </a:r>
          </a:p>
          <a:p>
            <a:pPr lvl="1">
              <a:lnSpc>
                <a:spcPct val="120000"/>
              </a:lnSpc>
            </a:pPr>
            <a:r>
              <a:rPr lang="fr-FR" sz="2000" dirty="0"/>
              <a:t>Intégrer l’expérience de l’entreprise </a:t>
            </a:r>
          </a:p>
          <a:p>
            <a:pPr>
              <a:lnSpc>
                <a:spcPct val="120000"/>
              </a:lnSpc>
            </a:pPr>
            <a:r>
              <a:rPr lang="fr-FR" sz="2400" dirty="0"/>
              <a:t>cadre pour greffer les processus de contrôle qualité : </a:t>
            </a:r>
          </a:p>
          <a:p>
            <a:pPr lvl="1">
              <a:lnSpc>
                <a:spcPct val="120000"/>
              </a:lnSpc>
            </a:pPr>
            <a:r>
              <a:rPr lang="fr-FR" sz="2000" dirty="0"/>
              <a:t>S’assurer que les standards sont respectés,</a:t>
            </a:r>
          </a:p>
          <a:p>
            <a:pPr>
              <a:lnSpc>
                <a:spcPct val="120000"/>
              </a:lnSpc>
            </a:pPr>
            <a:r>
              <a:rPr lang="fr-FR" sz="2400" dirty="0"/>
              <a:t>continuité du travail entre différentes personnes</a:t>
            </a:r>
          </a:p>
          <a:p>
            <a:pPr lvl="1">
              <a:lnSpc>
                <a:spcPct val="120000"/>
              </a:lnSpc>
            </a:pPr>
            <a:r>
              <a:rPr lang="fr-FR" sz="2000" dirty="0"/>
              <a:t>Tout le monde utilise les mêmes techniques.</a:t>
            </a:r>
          </a:p>
        </p:txBody>
      </p:sp>
      <p:sp>
        <p:nvSpPr>
          <p:cNvPr id="114695" name="Text Box 7"/>
          <p:cNvSpPr txBox="1">
            <a:spLocks noChangeArrowheads="1"/>
          </p:cNvSpPr>
          <p:nvPr/>
        </p:nvSpPr>
        <p:spPr bwMode="auto">
          <a:xfrm>
            <a:off x="1066800" y="1295400"/>
            <a:ext cx="7762875" cy="485775"/>
          </a:xfrm>
          <a:prstGeom prst="rect">
            <a:avLst/>
          </a:prstGeom>
          <a:noFill/>
          <a:ln w="28575">
            <a:solidFill>
              <a:srgbClr val="D9497C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2400" b="0" dirty="0">
                <a:latin typeface="Impact" pitchFamily="34" charset="0"/>
              </a:rPr>
              <a:t>DÉVELOPPER DES STANDARDS POUR LE PRODUIT ET LA DÉMARCHE</a:t>
            </a:r>
          </a:p>
        </p:txBody>
      </p:sp>
      <p:sp>
        <p:nvSpPr>
          <p:cNvPr id="114696" name="Text Box 8"/>
          <p:cNvSpPr txBox="1">
            <a:spLocks noChangeArrowheads="1"/>
          </p:cNvSpPr>
          <p:nvPr/>
        </p:nvSpPr>
        <p:spPr bwMode="auto">
          <a:xfrm>
            <a:off x="666750" y="5791200"/>
            <a:ext cx="8324850" cy="455613"/>
          </a:xfrm>
          <a:prstGeom prst="rect">
            <a:avLst/>
          </a:prstGeom>
          <a:noFill/>
          <a:ln w="28575">
            <a:solidFill>
              <a:srgbClr val="D9497C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2200" b="0">
                <a:latin typeface="Impact" pitchFamily="34" charset="0"/>
              </a:rPr>
              <a:t>Les normes de qualité sont à adapter aux situations et au type de projet</a:t>
            </a: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AFD20-C00E-4747-96D9-5A43AE68A563}" type="datetime2">
              <a:rPr lang="fr-FR" smtClean="0"/>
              <a:pPr/>
              <a:t>lundi 28 février 2011</a:t>
            </a:fld>
            <a:endParaRPr lang="en-US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 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9" name="Rectangle 7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802563" cy="579438"/>
          </a:xfrm>
        </p:spPr>
        <p:txBody>
          <a:bodyPr/>
          <a:lstStyle/>
          <a:p>
            <a:r>
              <a:rPr lang="fr-FR" sz="3200" dirty="0" smtClean="0"/>
              <a:t>Les difficultés de l’équipe …</a:t>
            </a:r>
            <a:endParaRPr lang="fr-FR" sz="3200" dirty="0"/>
          </a:p>
        </p:txBody>
      </p:sp>
      <p:sp>
        <p:nvSpPr>
          <p:cNvPr id="115720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799" y="1327150"/>
            <a:ext cx="8156575" cy="4368800"/>
          </a:xfrm>
        </p:spPr>
        <p:txBody>
          <a:bodyPr>
            <a:normAutofit lnSpcReduction="10000"/>
          </a:bodyPr>
          <a:lstStyle/>
          <a:p>
            <a:r>
              <a:rPr lang="fr-FR" sz="2200" dirty="0"/>
              <a:t>Pas de valeur ajoutée perçue,</a:t>
            </a:r>
          </a:p>
          <a:p>
            <a:r>
              <a:rPr lang="fr-FR" sz="2200" dirty="0"/>
              <a:t>Pas d’adhésion des développeurs</a:t>
            </a:r>
          </a:p>
          <a:p>
            <a:pPr lvl="1"/>
            <a:r>
              <a:rPr lang="fr-FR" sz="2000" dirty="0"/>
              <a:t>Impliquer les ingénieurs logiciel,</a:t>
            </a:r>
          </a:p>
          <a:p>
            <a:r>
              <a:rPr lang="fr-FR" sz="2200" dirty="0"/>
              <a:t>Mauvaise communication</a:t>
            </a:r>
            <a:r>
              <a:rPr lang="fr-FR" sz="2000" dirty="0"/>
              <a:t>,</a:t>
            </a:r>
          </a:p>
          <a:p>
            <a:pPr lvl="1"/>
            <a:r>
              <a:rPr lang="fr-FR" sz="2000" dirty="0"/>
              <a:t>Revoir et modifier les standards régulièrement,</a:t>
            </a:r>
          </a:p>
          <a:p>
            <a:r>
              <a:rPr lang="fr-FR" sz="2200" dirty="0"/>
              <a:t>Pas d’engagement des décideurs et donneurs d’ordre,</a:t>
            </a:r>
          </a:p>
          <a:p>
            <a:r>
              <a:rPr lang="fr-FR" sz="2200" dirty="0"/>
              <a:t>Personnes inadéquates dans l’équipe qualité,</a:t>
            </a:r>
          </a:p>
          <a:p>
            <a:r>
              <a:rPr lang="fr-FR" sz="2200" dirty="0"/>
              <a:t>Management de la qualité lourd et bureaucratique,</a:t>
            </a:r>
            <a:endParaRPr lang="fr-FR" sz="2200" dirty="0">
              <a:sym typeface="Monotype Sorts" charset="2"/>
            </a:endParaRPr>
          </a:p>
          <a:p>
            <a:pPr lvl="1"/>
            <a:r>
              <a:rPr lang="fr-FR" sz="2000" dirty="0">
                <a:sym typeface="Monotype Sorts" charset="2"/>
              </a:rPr>
              <a:t>Limiter la </a:t>
            </a:r>
            <a:r>
              <a:rPr lang="fr-FR" sz="2000" dirty="0"/>
              <a:t>taille des artefacts,</a:t>
            </a:r>
          </a:p>
          <a:p>
            <a:r>
              <a:rPr lang="fr-FR" sz="2200" dirty="0"/>
              <a:t>Peur du changement,</a:t>
            </a:r>
          </a:p>
          <a:p>
            <a:r>
              <a:rPr lang="fr-FR" sz="2200" dirty="0"/>
              <a:t>Manque de formation et d’outils supports.</a:t>
            </a:r>
            <a:endParaRPr lang="fr-FR" sz="2000" dirty="0"/>
          </a:p>
        </p:txBody>
      </p:sp>
      <p:sp>
        <p:nvSpPr>
          <p:cNvPr id="115718" name="Text Box 6"/>
          <p:cNvSpPr txBox="1">
            <a:spLocks noChangeArrowheads="1"/>
          </p:cNvSpPr>
          <p:nvPr/>
        </p:nvSpPr>
        <p:spPr bwMode="auto">
          <a:xfrm>
            <a:off x="914400" y="5638800"/>
            <a:ext cx="7850188" cy="455613"/>
          </a:xfrm>
          <a:prstGeom prst="rect">
            <a:avLst/>
          </a:prstGeom>
          <a:noFill/>
          <a:ln w="28575">
            <a:solidFill>
              <a:srgbClr val="D9497C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fr-FR" sz="2200" b="0" dirty="0">
                <a:latin typeface="Impact" pitchFamily="34" charset="0"/>
              </a:rPr>
              <a:t>“si vous voulez une vie facile restez en dehors de l’équipe qualité”  !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9DF4F-4044-4AA9-A9E0-A417BE6BAD0F}" type="datetime2">
              <a:rPr lang="fr-FR" smtClean="0"/>
              <a:pPr/>
              <a:t>lundi 28 février 2011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 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2032</TotalTime>
  <Words>2502</Words>
  <Application>Microsoft Office PowerPoint</Application>
  <PresentationFormat>Affichage à l'écran (4:3)</PresentationFormat>
  <Paragraphs>508</Paragraphs>
  <Slides>41</Slides>
  <Notes>27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41</vt:i4>
      </vt:variant>
    </vt:vector>
  </HeadingPairs>
  <TitlesOfParts>
    <vt:vector size="42" baseType="lpstr">
      <vt:lpstr>Solstice</vt:lpstr>
      <vt:lpstr>Diapositive 1</vt:lpstr>
      <vt:lpstr>Rappel : Le Génie Logiciel</vt:lpstr>
      <vt:lpstr>Principe de l’Assurance Qualité</vt:lpstr>
      <vt:lpstr>Mise en œuvre de l’Assurance et Contrôle Qualité</vt:lpstr>
      <vt:lpstr>Mise en œuvre de l’Assurance et Contrôle Qualité</vt:lpstr>
      <vt:lpstr>MANAGEMENT DE LA QUALITÉ (ISO 9000)</vt:lpstr>
      <vt:lpstr>Organisation : Manuel et Plan Qualité</vt:lpstr>
      <vt:lpstr>L’équipe  d’Assurance Qualité</vt:lpstr>
      <vt:lpstr>Les difficultés de l’équipe …</vt:lpstr>
      <vt:lpstr>Exemple : Organisation du SQ</vt:lpstr>
      <vt:lpstr>Exemples : la Documentation</vt:lpstr>
      <vt:lpstr>Exemples : Le Contrôle </vt:lpstr>
      <vt:lpstr>Management qualité</vt:lpstr>
      <vt:lpstr>CONSTRUCTION ET CONTRÔLE DE LA QUALITE</vt:lpstr>
      <vt:lpstr>CONCLUSION</vt:lpstr>
      <vt:lpstr>Qualité du produit  : LA NORME ISO SQuaRE* </vt:lpstr>
      <vt:lpstr>LA NORME SQuaRE</vt:lpstr>
      <vt:lpstr>LA NORME SQuaRE</vt:lpstr>
      <vt:lpstr>LA NORME SQuaRE</vt:lpstr>
      <vt:lpstr>LA NORME SQuaRE</vt:lpstr>
      <vt:lpstr>LA NORME SQuaRE</vt:lpstr>
      <vt:lpstr>LA NORME SQuaRE</vt:lpstr>
      <vt:lpstr>BILAN</vt:lpstr>
      <vt:lpstr>MODÈLES D’AMÉLIORATION DU PROCESSUS</vt:lpstr>
      <vt:lpstr>CMM : cAPABILITY MATURITY MODEL </vt:lpstr>
      <vt:lpstr>cAPABILITY MATURITY MODEL INTEGRATED</vt:lpstr>
      <vt:lpstr>CMMI : PRINCIPES</vt:lpstr>
      <vt:lpstr>CMMI : SECTEURS CLES</vt:lpstr>
      <vt:lpstr>CMMI : A QUOI ÇA SERT ?</vt:lpstr>
      <vt:lpstr>CMMI : A QUOI ÇA SERT ?</vt:lpstr>
      <vt:lpstr>CMM : ENQUÊTE</vt:lpstr>
      <vt:lpstr>LE MODÈLE ISO-SPICE SOFTWARE PROCESS IMPROVEMENT CAPABILITY DETERMINATION</vt:lpstr>
      <vt:lpstr>LE MODÈLE SPICE</vt:lpstr>
      <vt:lpstr>SPICE : UN AUTRE MODÈLE ?</vt:lpstr>
      <vt:lpstr>COMPARAISON</vt:lpstr>
      <vt:lpstr>ITIL ( IT Information Library ) – ISO CEI 20000</vt:lpstr>
      <vt:lpstr>ITIL</vt:lpstr>
      <vt:lpstr>ITIL : Domaines clés</vt:lpstr>
      <vt:lpstr>ITIL : Domaines clés</vt:lpstr>
      <vt:lpstr>CONCLUSION</vt:lpstr>
      <vt:lpstr>Suivi Qualité : 2 niveaux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www.powerpointstyles.com</dc:creator>
  <cp:lastModifiedBy>Cédric</cp:lastModifiedBy>
  <cp:revision>213</cp:revision>
  <cp:lastPrinted>1601-01-01T00:00:00Z</cp:lastPrinted>
  <dcterms:created xsi:type="dcterms:W3CDTF">1601-01-01T00:00:00Z</dcterms:created>
  <dcterms:modified xsi:type="dcterms:W3CDTF">2011-02-28T10:33:31Z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